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9" r:id="rId4"/>
    <p:sldId id="260"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8" d="100"/>
          <a:sy n="78" d="100"/>
        </p:scale>
        <p:origin x="83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EA2B2-7E74-D701-385B-593E4E0197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C759276-D381-8857-3628-0342A412E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768198-E097-F938-6232-8D278498DE8E}"/>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5" name="Footer Placeholder 4">
            <a:extLst>
              <a:ext uri="{FF2B5EF4-FFF2-40B4-BE49-F238E27FC236}">
                <a16:creationId xmlns:a16="http://schemas.microsoft.com/office/drawing/2014/main" id="{A7385465-C384-B02A-F7E9-752FC3AB87E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CE7F303-4AF5-C6E2-E68B-3766287C5113}"/>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81770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4E41-F34A-1048-623F-6116EC82B59C}"/>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82D932F-BF5A-34EA-4E3E-2C9B24D2F2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F5349A6-04CC-BBDA-E223-4ED9333924FE}"/>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5" name="Footer Placeholder 4">
            <a:extLst>
              <a:ext uri="{FF2B5EF4-FFF2-40B4-BE49-F238E27FC236}">
                <a16:creationId xmlns:a16="http://schemas.microsoft.com/office/drawing/2014/main" id="{94AF9C28-0DCC-5013-2D79-EA88D0140C7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63385E-64BF-4755-4FAC-22BA3BDD0A40}"/>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6783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5247C1-08B1-EE88-B6DD-6E886F47BF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A32F72-1A2D-75BC-F6BF-48CB03FDF4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5A23165-08D6-7299-134A-E2A3D2A21455}"/>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5" name="Footer Placeholder 4">
            <a:extLst>
              <a:ext uri="{FF2B5EF4-FFF2-40B4-BE49-F238E27FC236}">
                <a16:creationId xmlns:a16="http://schemas.microsoft.com/office/drawing/2014/main" id="{C6537196-E40C-20D7-FB09-9AFA89193AC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8C7ACEE-E722-4984-F084-6F0F3B90BBC9}"/>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4550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02ED-504F-19C8-565D-81C0A8469B9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6414CC8-B9FA-E893-9851-1C6196F360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B34810A-BB61-CBD1-1231-9A97E48EFCFE}"/>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5" name="Footer Placeholder 4">
            <a:extLst>
              <a:ext uri="{FF2B5EF4-FFF2-40B4-BE49-F238E27FC236}">
                <a16:creationId xmlns:a16="http://schemas.microsoft.com/office/drawing/2014/main" id="{7236A876-F446-F74D-7F1E-2AD1A893387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779458-8153-3F84-6065-953F3794B8A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70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7D3F-C465-4717-6B70-63CA1C9DDF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3259207-BA2F-B8B7-A19C-B175CEDB6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05202B-62FD-9485-E839-0E8D6518C939}"/>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5" name="Footer Placeholder 4">
            <a:extLst>
              <a:ext uri="{FF2B5EF4-FFF2-40B4-BE49-F238E27FC236}">
                <a16:creationId xmlns:a16="http://schemas.microsoft.com/office/drawing/2014/main" id="{29884B89-43B7-CE10-11EC-F1F8BECCA8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E2402E9-B02B-04A2-1DD5-D4872DFA1892}"/>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701181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E5201-515B-DBB0-3A77-7DC6AA3DE04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1724AA-4241-C794-38DE-B4171E100B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13361DC-1F5B-0F33-5AFB-1A489E1D75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A3BAA1F5-4FA2-A2A4-0FD4-E54ABC33E807}"/>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6" name="Footer Placeholder 5">
            <a:extLst>
              <a:ext uri="{FF2B5EF4-FFF2-40B4-BE49-F238E27FC236}">
                <a16:creationId xmlns:a16="http://schemas.microsoft.com/office/drawing/2014/main" id="{76968E91-C6A4-BD9D-4199-A2E3866145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AA3C3B3-66F8-604D-2C89-0D5DD99631D8}"/>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2524044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45DE-17A5-0D77-7A0C-3CED740259A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89833C4-8191-12B9-E73A-CC931E1069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9DD93D-DD58-B3A4-8932-7CEE343B63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9E91A21-314E-CD36-0341-AD6533F6D3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8C9595-A88F-5809-EDB2-8B2560230B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44ED7B9-B305-435B-D584-77943285F024}"/>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8" name="Footer Placeholder 7">
            <a:extLst>
              <a:ext uri="{FF2B5EF4-FFF2-40B4-BE49-F238E27FC236}">
                <a16:creationId xmlns:a16="http://schemas.microsoft.com/office/drawing/2014/main" id="{11A435C0-CF55-DCB2-6887-4A0BD0666FA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9548FB1-63A4-F6EA-AB68-68149C058076}"/>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688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AC50-0FDA-32CC-4963-9AA87C220A0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3616DCE-68CB-FB3C-B1F4-F3D405F18EFC}"/>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4" name="Footer Placeholder 3">
            <a:extLst>
              <a:ext uri="{FF2B5EF4-FFF2-40B4-BE49-F238E27FC236}">
                <a16:creationId xmlns:a16="http://schemas.microsoft.com/office/drawing/2014/main" id="{6C1D1EA1-7FB7-88D6-D9F1-F9B02EA8AD4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A8CAA0B-F0BC-E1C6-5062-D1542FC5ED57}"/>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37764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A023E2-E44B-92B3-986D-67CE00FDA715}"/>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3" name="Footer Placeholder 2">
            <a:extLst>
              <a:ext uri="{FF2B5EF4-FFF2-40B4-BE49-F238E27FC236}">
                <a16:creationId xmlns:a16="http://schemas.microsoft.com/office/drawing/2014/main" id="{4EB6835F-7B37-5B7F-2E58-B7B958EFBF1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AE94FD6-B61A-DFC9-FFDE-B690AE8D7601}"/>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84762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BE3BE-E68A-EA00-E0A6-914239B5A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EBCB55C-BB29-3481-8E25-8F1BD2051A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3DE3E9D-65FA-98E4-6B1A-C19A633EC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AEB29D-D1DC-6BB7-7FFA-B56723415128}"/>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6" name="Footer Placeholder 5">
            <a:extLst>
              <a:ext uri="{FF2B5EF4-FFF2-40B4-BE49-F238E27FC236}">
                <a16:creationId xmlns:a16="http://schemas.microsoft.com/office/drawing/2014/main" id="{E80126E2-EBC4-9B9F-6C70-80816F4503C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1AA3AF7-C1AA-93BD-EC29-0644F7C0313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1585997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9CBA6-2B0D-205F-C250-ED2A0FCBF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80DE387-1345-6937-06A4-B11AE6CD31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708ABF5-4164-927F-6EA0-0A1AD79A4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068E59-844C-C30C-C03F-D1A515EFD3C2}"/>
              </a:ext>
            </a:extLst>
          </p:cNvPr>
          <p:cNvSpPr>
            <a:spLocks noGrp="1"/>
          </p:cNvSpPr>
          <p:nvPr>
            <p:ph type="dt" sz="half" idx="10"/>
          </p:nvPr>
        </p:nvSpPr>
        <p:spPr/>
        <p:txBody>
          <a:bodyPr/>
          <a:lstStyle/>
          <a:p>
            <a:fld id="{98402535-41F4-4B30-96D1-E962A7343D0C}" type="datetimeFigureOut">
              <a:rPr lang="en-IN" smtClean="0"/>
              <a:t>08-10-2024</a:t>
            </a:fld>
            <a:endParaRPr lang="en-IN"/>
          </a:p>
        </p:txBody>
      </p:sp>
      <p:sp>
        <p:nvSpPr>
          <p:cNvPr id="6" name="Footer Placeholder 5">
            <a:extLst>
              <a:ext uri="{FF2B5EF4-FFF2-40B4-BE49-F238E27FC236}">
                <a16:creationId xmlns:a16="http://schemas.microsoft.com/office/drawing/2014/main" id="{4A489F11-41AB-F39C-3B0D-72C08F4DCA8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C4B73CF-6DC4-A387-EE07-2D0BE4A9632F}"/>
              </a:ext>
            </a:extLst>
          </p:cNvPr>
          <p:cNvSpPr>
            <a:spLocks noGrp="1"/>
          </p:cNvSpPr>
          <p:nvPr>
            <p:ph type="sldNum" sz="quarter" idx="12"/>
          </p:nvPr>
        </p:nvSpPr>
        <p:spPr/>
        <p:txBody>
          <a:bodyPr/>
          <a:lstStyle/>
          <a:p>
            <a:fld id="{633D7278-F8C9-40C7-BE40-90066ACF69B4}" type="slidenum">
              <a:rPr lang="en-IN" smtClean="0"/>
              <a:t>‹#›</a:t>
            </a:fld>
            <a:endParaRPr lang="en-IN"/>
          </a:p>
        </p:txBody>
      </p:sp>
    </p:spTree>
    <p:extLst>
      <p:ext uri="{BB962C8B-B14F-4D97-AF65-F5344CB8AC3E}">
        <p14:creationId xmlns:p14="http://schemas.microsoft.com/office/powerpoint/2010/main" val="3851599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A93F57-DFDA-B2C8-BF7D-C14E21419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BC9502E-067B-002D-5CB0-5D23216386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0D4B39-0EEB-77F7-1B41-620186E83D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402535-41F4-4B30-96D1-E962A7343D0C}" type="datetimeFigureOut">
              <a:rPr lang="en-IN" smtClean="0"/>
              <a:t>08-10-2024</a:t>
            </a:fld>
            <a:endParaRPr lang="en-IN"/>
          </a:p>
        </p:txBody>
      </p:sp>
      <p:sp>
        <p:nvSpPr>
          <p:cNvPr id="5" name="Footer Placeholder 4">
            <a:extLst>
              <a:ext uri="{FF2B5EF4-FFF2-40B4-BE49-F238E27FC236}">
                <a16:creationId xmlns:a16="http://schemas.microsoft.com/office/drawing/2014/main" id="{DFD72E4D-FD09-4D5D-C2E8-AACC93ECB2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0E2D1C3C-E8B6-41C3-8F7D-407AC1E2A7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33D7278-F8C9-40C7-BE40-90066ACF69B4}" type="slidenum">
              <a:rPr lang="en-IN" smtClean="0"/>
              <a:t>‹#›</a:t>
            </a:fld>
            <a:endParaRPr lang="en-IN"/>
          </a:p>
        </p:txBody>
      </p:sp>
    </p:spTree>
    <p:extLst>
      <p:ext uri="{BB962C8B-B14F-4D97-AF65-F5344CB8AC3E}">
        <p14:creationId xmlns:p14="http://schemas.microsoft.com/office/powerpoint/2010/main" val="438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rowthwayadvertising.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growthwayadvertising.com/solutions/marketing-automation-service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growthwayadvertising.com/solutions/marketing-automation-servic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owthwayadvertising.com/solutions/marketing-automation-servic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growthwayadvertising.com/solutions/marketing-automation-services/"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hyperlink" Target="tel:7709280369" TargetMode="External"/><Relationship Id="rId2" Type="http://schemas.openxmlformats.org/officeDocument/2006/relationships/hyperlink" Target="https://growthwayadvertising.com/" TargetMode="External"/><Relationship Id="rId1" Type="http://schemas.openxmlformats.org/officeDocument/2006/relationships/slideLayout" Target="../slideLayouts/slideLayout2.xml"/><Relationship Id="rId4" Type="http://schemas.openxmlformats.org/officeDocument/2006/relationships/hyperlink" Target="mailto:Bhavesh@growthwayadvertising.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CB3AC21-9CB0-FFE7-CFF3-65C93F197ABA}"/>
              </a:ext>
            </a:extLst>
          </p:cNvPr>
          <p:cNvSpPr>
            <a:spLocks noGrp="1"/>
          </p:cNvSpPr>
          <p:nvPr>
            <p:ph type="subTitle" idx="1"/>
          </p:nvPr>
        </p:nvSpPr>
        <p:spPr>
          <a:xfrm>
            <a:off x="1524000" y="5407742"/>
            <a:ext cx="9144000" cy="963561"/>
          </a:xfrm>
        </p:spPr>
        <p:txBody>
          <a:bodyPr>
            <a:normAutofit/>
          </a:bodyPr>
          <a:lstStyle/>
          <a:p>
            <a:r>
              <a:rPr lang="en-IN" sz="2800" dirty="0">
                <a:hlinkClick r:id="rId2">
                  <a:extLst>
                    <a:ext uri="{A12FA001-AC4F-418D-AE19-62706E023703}">
                      <ahyp:hlinkClr xmlns:ahyp="http://schemas.microsoft.com/office/drawing/2018/hyperlinkcolor" val="tx"/>
                    </a:ext>
                  </a:extLst>
                </a:hlinkClick>
              </a:rPr>
              <a:t>https://growthwayadvertising.com/</a:t>
            </a:r>
            <a:endParaRPr lang="en-IN" sz="2800" dirty="0"/>
          </a:p>
        </p:txBody>
      </p:sp>
      <p:sp>
        <p:nvSpPr>
          <p:cNvPr id="5" name="TextBox 4">
            <a:extLst>
              <a:ext uri="{FF2B5EF4-FFF2-40B4-BE49-F238E27FC236}">
                <a16:creationId xmlns:a16="http://schemas.microsoft.com/office/drawing/2014/main" id="{399C4508-AF2E-20B9-3EDF-59F1F4315F7C}"/>
              </a:ext>
            </a:extLst>
          </p:cNvPr>
          <p:cNvSpPr txBox="1"/>
          <p:nvPr/>
        </p:nvSpPr>
        <p:spPr>
          <a:xfrm>
            <a:off x="1735393" y="754614"/>
            <a:ext cx="8932607" cy="830997"/>
          </a:xfrm>
          <a:prstGeom prst="rect">
            <a:avLst/>
          </a:prstGeom>
          <a:noFill/>
        </p:spPr>
        <p:txBody>
          <a:bodyPr wrap="square">
            <a:spAutoFit/>
          </a:bodyPr>
          <a:lstStyle/>
          <a:p>
            <a:pPr rtl="0">
              <a:spcBef>
                <a:spcPts val="2400"/>
              </a:spcBef>
              <a:spcAft>
                <a:spcPts val="600"/>
              </a:spcAft>
            </a:pPr>
            <a:r>
              <a:rPr lang="en-US" sz="2400" b="1" i="0" u="none" strike="noStrike" dirty="0">
                <a:solidFill>
                  <a:srgbClr val="000000"/>
                </a:solidFill>
                <a:effectLst/>
                <a:latin typeface="Arial" panose="020B0604020202020204" pitchFamily="34" charset="0"/>
              </a:rPr>
              <a:t>Top Reasons to Invest in Marketing Automation Services for Business Growth</a:t>
            </a:r>
            <a:endParaRPr lang="en-US" sz="2400" b="1" dirty="0">
              <a:effectLst/>
            </a:endParaRPr>
          </a:p>
        </p:txBody>
      </p:sp>
      <p:pic>
        <p:nvPicPr>
          <p:cNvPr id="6" name="Picture 5">
            <a:extLst>
              <a:ext uri="{FF2B5EF4-FFF2-40B4-BE49-F238E27FC236}">
                <a16:creationId xmlns:a16="http://schemas.microsoft.com/office/drawing/2014/main" id="{14B74B90-DCE0-26C8-6E19-C8742482DD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7226" y="1976358"/>
            <a:ext cx="6508956" cy="2625139"/>
          </a:xfrm>
          <a:prstGeom prst="rect">
            <a:avLst/>
          </a:prstGeom>
        </p:spPr>
      </p:pic>
    </p:spTree>
    <p:extLst>
      <p:ext uri="{BB962C8B-B14F-4D97-AF65-F5344CB8AC3E}">
        <p14:creationId xmlns:p14="http://schemas.microsoft.com/office/powerpoint/2010/main" val="325542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C9C0D09-F640-F101-7033-A204C278C80B}"/>
              </a:ext>
            </a:extLst>
          </p:cNvPr>
          <p:cNvSpPr>
            <a:spLocks noGrp="1"/>
          </p:cNvSpPr>
          <p:nvPr>
            <p:ph type="subTitle" idx="1"/>
          </p:nvPr>
        </p:nvSpPr>
        <p:spPr>
          <a:xfrm>
            <a:off x="344129" y="432619"/>
            <a:ext cx="11100619" cy="6292646"/>
          </a:xfrm>
        </p:spPr>
        <p:txBody>
          <a:bodyPr>
            <a:normAutofit fontScale="92500" lnSpcReduction="10000"/>
          </a:bodyPr>
          <a:lstStyle/>
          <a:p>
            <a:pPr marL="285750" indent="-285750" algn="l" rtl="0">
              <a:spcBef>
                <a:spcPts val="1200"/>
              </a:spcBef>
              <a:spcAft>
                <a:spcPts val="1200"/>
              </a:spcAft>
              <a:buFont typeface="Arial" panose="020B0604020202020204" pitchFamily="34" charset="0"/>
              <a:buChar char="•"/>
            </a:pPr>
            <a:r>
              <a:rPr lang="en-US" sz="1800" b="1" i="0" u="none" strike="noStrike" dirty="0">
                <a:solidFill>
                  <a:srgbClr val="09090B"/>
                </a:solidFill>
                <a:effectLst/>
                <a:latin typeface="Arial" panose="020B0604020202020204" pitchFamily="34" charset="0"/>
              </a:rPr>
              <a:t>Automated Marketing Services</a:t>
            </a:r>
            <a:endParaRPr lang="en-US" b="0" dirty="0">
              <a:effectLst/>
            </a:endParaRPr>
          </a:p>
          <a:p>
            <a:pPr marL="342900" indent="-342900" algn="l" rtl="0">
              <a:spcBef>
                <a:spcPts val="1200"/>
              </a:spcBef>
              <a:spcAft>
                <a:spcPts val="1200"/>
              </a:spcAft>
              <a:buFont typeface="Arial" panose="020B0604020202020204" pitchFamily="34" charset="0"/>
              <a:buChar char="•"/>
            </a:pPr>
            <a:r>
              <a:rPr lang="en-US" sz="1900" b="0" i="0" u="none" strike="noStrike" dirty="0">
                <a:solidFill>
                  <a:srgbClr val="09090B"/>
                </a:solidFill>
                <a:effectLst/>
                <a:latin typeface="Arial" panose="020B0604020202020204" pitchFamily="34" charset="0"/>
              </a:rPr>
              <a:t>As it goes without saying, in the situation when time is money, the services provided by the program are akin to an additional pair of hands. Think about it, getting to interact with your customers at the perfect time without having to manually send out emails or schedule the next social media update. Wow, that is the beauty of automation!</a:t>
            </a:r>
          </a:p>
          <a:p>
            <a:pPr algn="l" rtl="0">
              <a:spcBef>
                <a:spcPts val="1200"/>
              </a:spcBef>
              <a:spcAft>
                <a:spcPts val="1200"/>
              </a:spcAft>
            </a:pPr>
            <a:endParaRPr lang="en-US" sz="1900" b="0" dirty="0">
              <a:effectLst/>
            </a:endParaRPr>
          </a:p>
          <a:p>
            <a:pPr marL="342900" indent="-342900" algn="l" rtl="0">
              <a:spcBef>
                <a:spcPts val="1200"/>
              </a:spcBef>
              <a:spcAft>
                <a:spcPts val="1200"/>
              </a:spcAft>
              <a:buFont typeface="Arial" panose="020B0604020202020204" pitchFamily="34" charset="0"/>
              <a:buChar char="•"/>
            </a:pPr>
            <a:r>
              <a:rPr lang="en-US" sz="1900" b="0" i="0" u="none" strike="noStrike" dirty="0">
                <a:solidFill>
                  <a:srgbClr val="09090B"/>
                </a:solidFill>
                <a:effectLst/>
                <a:latin typeface="Arial" panose="020B0604020202020204" pitchFamily="34" charset="0"/>
              </a:rPr>
              <a:t>Some of the repetitive tasks to be done for marketing such as email marketing, social media management, and follow-ups on the customers are </a:t>
            </a:r>
            <a:r>
              <a:rPr lang="en-US" sz="1900" b="1" i="0" u="sng" strike="noStrike" dirty="0">
                <a:solidFill>
                  <a:srgbClr val="1155CC"/>
                </a:solidFill>
                <a:effectLst/>
                <a:latin typeface="Arial" panose="020B0604020202020204" pitchFamily="34" charset="0"/>
                <a:hlinkClick r:id="rId2"/>
              </a:rPr>
              <a:t>Automated Marketing Services</a:t>
            </a:r>
            <a:r>
              <a:rPr lang="en-US" sz="1900" b="1" i="0" u="none" strike="noStrike" dirty="0">
                <a:solidFill>
                  <a:srgbClr val="09090B"/>
                </a:solidFill>
                <a:effectLst/>
                <a:latin typeface="Arial" panose="020B0604020202020204" pitchFamily="34" charset="0"/>
              </a:rPr>
              <a:t> </a:t>
            </a:r>
            <a:r>
              <a:rPr lang="en-US" sz="1900" b="0" i="0" u="none" strike="noStrike" dirty="0">
                <a:solidFill>
                  <a:srgbClr val="09090B"/>
                </a:solidFill>
                <a:effectLst/>
                <a:latin typeface="Arial" panose="020B0604020202020204" pitchFamily="34" charset="0"/>
              </a:rPr>
              <a:t>so that you can handle other significant roles. For instance, there could be those that type on your behalf with the intention of posting something on the social media account without having to sign in every day. It’s not about putting more effort and hours, it is about applying more energy and intelligence to your work.</a:t>
            </a:r>
          </a:p>
          <a:p>
            <a:pPr algn="l" rtl="0">
              <a:spcBef>
                <a:spcPts val="1200"/>
              </a:spcBef>
              <a:spcAft>
                <a:spcPts val="1200"/>
              </a:spcAft>
            </a:pPr>
            <a:endParaRPr lang="en-US" sz="1900" b="0" dirty="0">
              <a:effectLst/>
            </a:endParaRPr>
          </a:p>
          <a:p>
            <a:pPr marL="342900" indent="-342900" algn="l" rtl="0">
              <a:spcBef>
                <a:spcPts val="1200"/>
              </a:spcBef>
              <a:spcAft>
                <a:spcPts val="1200"/>
              </a:spcAft>
              <a:buFont typeface="Arial" panose="020B0604020202020204" pitchFamily="34" charset="0"/>
              <a:buChar char="•"/>
            </a:pPr>
            <a:r>
              <a:rPr lang="en-US" sz="1900" b="0" i="0" u="none" strike="noStrike" dirty="0">
                <a:solidFill>
                  <a:srgbClr val="09090B"/>
                </a:solidFill>
                <a:effectLst/>
                <a:latin typeface="Arial" panose="020B0604020202020204" pitchFamily="34" charset="0"/>
              </a:rPr>
              <a:t>At its heart, the effective use of these services means that your communication can be adapted to suit the actual behavior of customers. If a visitor checks your website, comes across an item and adds It to the cart, then the system can prompt the individual to complete the purchase. This is like receiving friendly bread shoved into their direction!</a:t>
            </a:r>
            <a:endParaRPr lang="en-US" sz="1900" b="0" dirty="0">
              <a:effectLst/>
            </a:endParaRPr>
          </a:p>
          <a:p>
            <a:pPr algn="l"/>
            <a:br>
              <a:rPr lang="en-US" dirty="0"/>
            </a:br>
            <a:endParaRPr lang="en-US" dirty="0"/>
          </a:p>
        </p:txBody>
      </p:sp>
    </p:spTree>
    <p:extLst>
      <p:ext uri="{BB962C8B-B14F-4D97-AF65-F5344CB8AC3E}">
        <p14:creationId xmlns:p14="http://schemas.microsoft.com/office/powerpoint/2010/main" val="1984674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C8FFE-0DED-DE69-FB49-BCAE94EC2272}"/>
              </a:ext>
            </a:extLst>
          </p:cNvPr>
          <p:cNvSpPr>
            <a:spLocks noGrp="1"/>
          </p:cNvSpPr>
          <p:nvPr>
            <p:ph idx="1"/>
          </p:nvPr>
        </p:nvSpPr>
        <p:spPr>
          <a:xfrm>
            <a:off x="294968" y="403124"/>
            <a:ext cx="11009671" cy="6282811"/>
          </a:xfrm>
        </p:spPr>
        <p:txBody>
          <a:bodyPr>
            <a:normAutofit lnSpcReduction="10000"/>
          </a:bodyPr>
          <a:lstStyle/>
          <a:p>
            <a:pPr>
              <a:spcBef>
                <a:spcPts val="1200"/>
              </a:spcBef>
              <a:spcAft>
                <a:spcPts val="1200"/>
              </a:spcAft>
            </a:pPr>
            <a:r>
              <a:rPr lang="en-US" sz="1800" b="1" i="0" u="none" strike="noStrike" dirty="0">
                <a:solidFill>
                  <a:srgbClr val="09090B"/>
                </a:solidFill>
                <a:effectLst/>
                <a:latin typeface="Arial" panose="020B0604020202020204" pitchFamily="34" charset="0"/>
              </a:rPr>
              <a:t>Marketing Automation Services</a:t>
            </a:r>
            <a:endParaRPr lang="en-US" sz="1800"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Well, let me ask you this; what is or who are marketing automation services? In essence, they are programs or frameworks that are meant to serve as tools in marketing by attempting to make the processes involved less cumbersome, and in effect, more effective in making sales. More accurately, it is possible to view it as a set of tools that would help you construct the workflows, deliver the messages and evaluate the results.</a:t>
            </a:r>
          </a:p>
          <a:p>
            <a:pPr rtl="0">
              <a:spcBef>
                <a:spcPts val="1200"/>
              </a:spcBef>
              <a:spcAft>
                <a:spcPts val="1200"/>
              </a:spcAft>
            </a:pPr>
            <a:endParaRPr lang="en-US" sz="1800" b="0" dirty="0">
              <a:effectLst/>
            </a:endParaRPr>
          </a:p>
          <a:p>
            <a:pPr rtl="0">
              <a:spcBef>
                <a:spcPts val="1200"/>
              </a:spcBef>
              <a:spcAft>
                <a:spcPts val="1200"/>
              </a:spcAft>
            </a:pPr>
            <a:r>
              <a:rPr lang="en-US" sz="1800" b="1" i="0" u="sng" strike="noStrike" dirty="0">
                <a:solidFill>
                  <a:srgbClr val="1155CC"/>
                </a:solidFill>
                <a:effectLst/>
                <a:latin typeface="Arial" panose="020B0604020202020204" pitchFamily="34" charset="0"/>
                <a:hlinkClick r:id="rId2"/>
              </a:rPr>
              <a:t>Marketing automation services</a:t>
            </a:r>
            <a:r>
              <a:rPr lang="en-US" sz="1800" b="0" i="0" u="none" strike="noStrike" dirty="0">
                <a:solidFill>
                  <a:srgbClr val="09090B"/>
                </a:solidFill>
                <a:effectLst/>
                <a:latin typeface="Arial" panose="020B0604020202020204" pitchFamily="34" charset="0"/>
              </a:rPr>
              <a:t> have been discovered to be highly efficient, and many organizations have benefited from the service in terms of time and money. For example, the HubSpot company reveals that organizations using automation enjoy a 10% boost in revenues generated within six to nine months. It’s not just a small blip on the radar – it can be a boon for small businesses seeking to grow.</a:t>
            </a:r>
          </a:p>
          <a:p>
            <a:pPr marL="0" indent="0" rtl="0">
              <a:spcBef>
                <a:spcPts val="1200"/>
              </a:spcBef>
              <a:spcAft>
                <a:spcPts val="1200"/>
              </a:spcAft>
              <a:buNone/>
            </a:pPr>
            <a:endParaRPr lang="en-US" sz="1800" b="0" dirty="0">
              <a:effectLst/>
            </a:endParaRPr>
          </a:p>
          <a:p>
            <a:pPr rtl="0">
              <a:spcBef>
                <a:spcPts val="1200"/>
              </a:spcBef>
              <a:spcAft>
                <a:spcPts val="1200"/>
              </a:spcAft>
            </a:pPr>
            <a:r>
              <a:rPr lang="en-US" sz="1800" b="0" i="0" u="none" strike="noStrike" dirty="0">
                <a:solidFill>
                  <a:srgbClr val="09090B"/>
                </a:solidFill>
                <a:effectLst/>
                <a:latin typeface="Arial" panose="020B0604020202020204" pitchFamily="34" charset="0"/>
              </a:rPr>
              <a:t>In addition, this allows you to better segment your audience through these services. This means that instead of sending generalized Messages, you can develop specific campaigns for specific groups of people. It enhances engagement and the least the audience will feel you spent time searching for the core of identification. Well, and who doesn’t like a little personal </a:t>
            </a:r>
            <a:endParaRPr lang="en-US" sz="1800" b="0" dirty="0">
              <a:effectLst/>
            </a:endParaRPr>
          </a:p>
          <a:p>
            <a:pPr marL="0" indent="0">
              <a:buNone/>
            </a:pPr>
            <a:br>
              <a:rPr lang="en-US" dirty="0"/>
            </a:br>
            <a:endParaRPr lang="en-US" dirty="0"/>
          </a:p>
        </p:txBody>
      </p:sp>
    </p:spTree>
    <p:extLst>
      <p:ext uri="{BB962C8B-B14F-4D97-AF65-F5344CB8AC3E}">
        <p14:creationId xmlns:p14="http://schemas.microsoft.com/office/powerpoint/2010/main" val="2591432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A14F445-B988-2C4E-4DD8-362FA19F0E81}"/>
              </a:ext>
            </a:extLst>
          </p:cNvPr>
          <p:cNvSpPr>
            <a:spLocks noGrp="1"/>
          </p:cNvSpPr>
          <p:nvPr>
            <p:ph idx="1"/>
          </p:nvPr>
        </p:nvSpPr>
        <p:spPr>
          <a:xfrm>
            <a:off x="393290" y="307257"/>
            <a:ext cx="11202630" cy="6243485"/>
          </a:xfrm>
        </p:spPr>
        <p:txBody>
          <a:bodyPr>
            <a:normAutofit fontScale="62500" lnSpcReduction="20000"/>
          </a:bodyPr>
          <a:lstStyle/>
          <a:p>
            <a:pPr rtl="0">
              <a:spcBef>
                <a:spcPts val="1200"/>
              </a:spcBef>
              <a:spcAft>
                <a:spcPts val="1200"/>
              </a:spcAft>
            </a:pPr>
            <a:r>
              <a:rPr lang="en-US" sz="2600" b="1" i="0" u="none" strike="noStrike" dirty="0">
                <a:solidFill>
                  <a:srgbClr val="09090B"/>
                </a:solidFill>
                <a:effectLst/>
                <a:latin typeface="Arial" panose="020B0604020202020204" pitchFamily="34" charset="0"/>
              </a:rPr>
              <a:t>Marketing Automation Company</a:t>
            </a:r>
            <a:endParaRPr lang="en-US" sz="2600" b="0" dirty="0">
              <a:effectLst/>
            </a:endParaRPr>
          </a:p>
          <a:p>
            <a:pPr>
              <a:lnSpc>
                <a:spcPct val="100000"/>
              </a:lnSpc>
              <a:spcBef>
                <a:spcPts val="1200"/>
              </a:spcBef>
              <a:spcAft>
                <a:spcPts val="1200"/>
              </a:spcAft>
            </a:pPr>
            <a:r>
              <a:rPr lang="en-US" sz="2600" dirty="0">
                <a:solidFill>
                  <a:srgbClr val="09090B"/>
                </a:solidFill>
                <a:latin typeface="Arial" panose="020B0604020202020204" pitchFamily="34" charset="0"/>
              </a:rPr>
              <a:t>Picking the right </a:t>
            </a:r>
            <a:r>
              <a:rPr lang="en-US" sz="2600" dirty="0">
                <a:solidFill>
                  <a:srgbClr val="09090B"/>
                </a:solidFill>
                <a:latin typeface="Arial" panose="020B0604020202020204" pitchFamily="34" charset="0"/>
                <a:hlinkClick r:id="rId2">
                  <a:extLst>
                    <a:ext uri="{A12FA001-AC4F-418D-AE19-62706E023703}">
                      <ahyp:hlinkClr xmlns:ahyp="http://schemas.microsoft.com/office/drawing/2018/hyperlinkcolor" val="tx"/>
                    </a:ext>
                  </a:extLst>
                </a:hlinkClick>
              </a:rPr>
              <a:t>marketing automation company</a:t>
            </a:r>
            <a:r>
              <a:rPr lang="en-US" sz="2600" dirty="0">
                <a:solidFill>
                  <a:srgbClr val="09090B"/>
                </a:solidFill>
                <a:latin typeface="Arial" panose="020B0604020202020204" pitchFamily="34" charset="0"/>
              </a:rPr>
              <a:t> is important. The perfect software should respond to your business’s objectives and must be within your pocket size but correspondingly must respond with good support services. Some of the easiest to use marketing automation tools with good materials include the following; Mailchimp, Marketo, and Active Campaign.</a:t>
            </a:r>
          </a:p>
          <a:p>
            <a:pPr>
              <a:lnSpc>
                <a:spcPct val="100000"/>
              </a:lnSpc>
              <a:spcBef>
                <a:spcPts val="1200"/>
              </a:spcBef>
              <a:spcAft>
                <a:spcPts val="1200"/>
              </a:spcAft>
            </a:pPr>
            <a:endParaRPr lang="en-US" sz="2600" dirty="0">
              <a:solidFill>
                <a:srgbClr val="09090B"/>
              </a:solidFill>
              <a:latin typeface="Arial" panose="020B0604020202020204" pitchFamily="34" charset="0"/>
            </a:endParaRPr>
          </a:p>
          <a:p>
            <a:pPr>
              <a:lnSpc>
                <a:spcPct val="100000"/>
              </a:lnSpc>
              <a:spcBef>
                <a:spcPts val="1200"/>
              </a:spcBef>
              <a:spcAft>
                <a:spcPts val="1200"/>
              </a:spcAft>
            </a:pPr>
            <a:r>
              <a:rPr lang="en-US" sz="2600" dirty="0">
                <a:solidFill>
                  <a:srgbClr val="09090B"/>
                </a:solidFill>
                <a:latin typeface="Arial" panose="020B0604020202020204" pitchFamily="34" charset="0"/>
              </a:rPr>
              <a:t>While choosing a provider it is advisable to find out to what extent the Provider can easily scale up the services being offered. Let’s be realistic; as a business progresses, the marketing requirements are bound to change and that’s why you need a company that will grow with you. The following is a real life example that brought the importance of that to my mind; I selected a flexible system when a company was in a growth period. This was reassuring because it showed that the platform was scalable, and could expand as we continued to develop.</a:t>
            </a:r>
          </a:p>
          <a:p>
            <a:pPr>
              <a:lnSpc>
                <a:spcPct val="100000"/>
              </a:lnSpc>
              <a:spcBef>
                <a:spcPts val="1200"/>
              </a:spcBef>
              <a:spcAft>
                <a:spcPts val="1200"/>
              </a:spcAft>
            </a:pPr>
            <a:endParaRPr lang="en-US" sz="2600" dirty="0">
              <a:solidFill>
                <a:srgbClr val="09090B"/>
              </a:solidFill>
              <a:latin typeface="Arial" panose="020B0604020202020204" pitchFamily="34" charset="0"/>
            </a:endParaRPr>
          </a:p>
          <a:p>
            <a:pPr>
              <a:lnSpc>
                <a:spcPct val="100000"/>
              </a:lnSpc>
              <a:spcBef>
                <a:spcPts val="1200"/>
              </a:spcBef>
              <a:spcAft>
                <a:spcPts val="1200"/>
              </a:spcAft>
            </a:pPr>
            <a:r>
              <a:rPr lang="en-US" sz="2600" dirty="0">
                <a:solidFill>
                  <a:srgbClr val="09090B"/>
                </a:solidFill>
                <a:latin typeface="Arial" panose="020B0604020202020204" pitchFamily="34" charset="0"/>
              </a:rPr>
              <a:t>Secondly, it is also called for to take some measures by paying much attention to the establishment of an effective customer service system. At least it would be a relief to find out there are protocols to embrace, and where to report the problems and the other matters when they occur. Paying attention to the opinion of other individuals is extremely effective – this is the same as focusing in the reviews of the certain company, and the opinions of other customers.</a:t>
            </a:r>
          </a:p>
          <a:p>
            <a:pPr marL="0" indent="0">
              <a:buNone/>
            </a:pPr>
            <a:br>
              <a:rPr lang="en-US" dirty="0"/>
            </a:br>
            <a:endParaRPr lang="en-US" dirty="0"/>
          </a:p>
        </p:txBody>
      </p:sp>
    </p:spTree>
    <p:extLst>
      <p:ext uri="{BB962C8B-B14F-4D97-AF65-F5344CB8AC3E}">
        <p14:creationId xmlns:p14="http://schemas.microsoft.com/office/powerpoint/2010/main" val="624719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269501F-1E53-43D6-EF80-07F2382935FB}"/>
              </a:ext>
            </a:extLst>
          </p:cNvPr>
          <p:cNvSpPr>
            <a:spLocks noGrp="1"/>
          </p:cNvSpPr>
          <p:nvPr>
            <p:ph idx="1"/>
          </p:nvPr>
        </p:nvSpPr>
        <p:spPr>
          <a:xfrm>
            <a:off x="294968" y="462116"/>
            <a:ext cx="11346425" cy="6292645"/>
          </a:xfrm>
        </p:spPr>
        <p:txBody>
          <a:bodyPr>
            <a:normAutofit fontScale="92500" lnSpcReduction="10000"/>
          </a:bodyPr>
          <a:lstStyle/>
          <a:p>
            <a:pPr rtl="0">
              <a:spcBef>
                <a:spcPts val="1200"/>
              </a:spcBef>
              <a:spcAft>
                <a:spcPts val="1200"/>
              </a:spcAft>
            </a:pPr>
            <a:r>
              <a:rPr lang="en-US" sz="1800" b="1" i="0" u="none" strike="noStrike" dirty="0">
                <a:solidFill>
                  <a:srgbClr val="09090B"/>
                </a:solidFill>
                <a:effectLst/>
                <a:latin typeface="Arial" panose="020B0604020202020204" pitchFamily="34" charset="0"/>
              </a:rPr>
              <a:t>Marketing Automation Consultancy</a:t>
            </a:r>
            <a:endParaRPr lang="en-US" sz="1800" b="0" dirty="0">
              <a:effectLst/>
            </a:endParaRPr>
          </a:p>
          <a:p>
            <a:pPr rtl="0">
              <a:spcBef>
                <a:spcPts val="1200"/>
              </a:spcBef>
              <a:spcAft>
                <a:spcPts val="1200"/>
              </a:spcAft>
            </a:pPr>
            <a:r>
              <a:rPr lang="en-US" sz="1900" b="0" i="0" u="none" strike="noStrike" dirty="0">
                <a:solidFill>
                  <a:srgbClr val="09090B"/>
                </a:solidFill>
                <a:effectLst/>
                <a:latin typeface="Arial" panose="020B0604020202020204" pitchFamily="34" charset="0"/>
              </a:rPr>
              <a:t>If a company is relatively new to a particular set of marketing services, it may be helpful to obtain a </a:t>
            </a:r>
            <a:r>
              <a:rPr lang="en-US" sz="1900" b="1" i="0" u="sng" strike="noStrike" dirty="0">
                <a:solidFill>
                  <a:srgbClr val="1155CC"/>
                </a:solidFill>
                <a:effectLst/>
                <a:latin typeface="Arial" panose="020B0604020202020204" pitchFamily="34" charset="0"/>
                <a:hlinkClick r:id="rId3"/>
              </a:rPr>
              <a:t>marketing automation consultation</a:t>
            </a:r>
            <a:r>
              <a:rPr lang="en-US" sz="1900" b="0" i="0" u="none" strike="noStrike" dirty="0">
                <a:solidFill>
                  <a:srgbClr val="09090B"/>
                </a:solidFill>
                <a:effectLst/>
                <a:latin typeface="Arial" panose="020B0604020202020204" pitchFamily="34" charset="0"/>
              </a:rPr>
              <a:t>. During the consultation phase, the experts can enlighten the potential clients on what marketing automation is all about, how it works and how it may be of usefulness to the potential client.</a:t>
            </a:r>
          </a:p>
          <a:p>
            <a:pPr rtl="0">
              <a:spcBef>
                <a:spcPts val="1200"/>
              </a:spcBef>
              <a:spcAft>
                <a:spcPts val="1200"/>
              </a:spcAft>
            </a:pPr>
            <a:endParaRPr lang="en-US" sz="1900" b="0" dirty="0">
              <a:effectLst/>
            </a:endParaRPr>
          </a:p>
          <a:p>
            <a:pPr rtl="0">
              <a:spcBef>
                <a:spcPts val="1200"/>
              </a:spcBef>
              <a:spcAft>
                <a:spcPts val="1200"/>
              </a:spcAft>
            </a:pPr>
            <a:r>
              <a:rPr lang="en-US" sz="1900" b="0" i="0" u="none" strike="noStrike" dirty="0">
                <a:solidFill>
                  <a:srgbClr val="09090B"/>
                </a:solidFill>
                <a:effectLst/>
                <a:latin typeface="Arial" panose="020B0604020202020204" pitchFamily="34" charset="0"/>
              </a:rPr>
              <a:t>It is not an easy task to sit down with a person who can review your existing tactical marketing and advise you on what you can do to make it better. Or even better, it is like having a helpful friend lead you through the greener pastures. They can assist you in selecting channels through which the automation process can be as much helpful in saving time as well as enhancing the effectiveness of the strategy in question so that the overall picture of the advertising campaign would be easily aligned.</a:t>
            </a:r>
          </a:p>
          <a:p>
            <a:pPr rtl="0">
              <a:spcBef>
                <a:spcPts val="1200"/>
              </a:spcBef>
              <a:spcAft>
                <a:spcPts val="1200"/>
              </a:spcAft>
            </a:pPr>
            <a:endParaRPr lang="en-US" sz="1900" b="0" dirty="0">
              <a:effectLst/>
            </a:endParaRPr>
          </a:p>
          <a:p>
            <a:pPr rtl="0">
              <a:spcBef>
                <a:spcPts val="1200"/>
              </a:spcBef>
              <a:spcAft>
                <a:spcPts val="1200"/>
              </a:spcAft>
            </a:pPr>
            <a:r>
              <a:rPr lang="en-US" sz="1900" b="0" i="0" u="none" strike="noStrike" dirty="0">
                <a:solidFill>
                  <a:srgbClr val="09090B"/>
                </a:solidFill>
                <a:effectLst/>
                <a:latin typeface="Arial" panose="020B0604020202020204" pitchFamily="34" charset="0"/>
              </a:rPr>
              <a:t>It can also be an effective way to ‘un-scare’ automation as a whole. Some business owners may feel that they are getting lost in the technological aspects but a consultant will be able to simplify this for them. Lack of consultation which turned into misconception helped my colleagues. I have witnessed a colleague’s abilities shift from confusion on how to automate into gaining confidence after consultation.</a:t>
            </a:r>
            <a:endParaRPr lang="en-US" sz="1900" b="0" dirty="0">
              <a:effectLst/>
            </a:endParaRPr>
          </a:p>
          <a:p>
            <a:pPr marL="0" indent="0">
              <a:buNone/>
            </a:pPr>
            <a:br>
              <a:rPr lang="en-US" dirty="0"/>
            </a:br>
            <a:endParaRPr lang="en-US" dirty="0"/>
          </a:p>
        </p:txBody>
      </p:sp>
    </p:spTree>
    <p:extLst>
      <p:ext uri="{BB962C8B-B14F-4D97-AF65-F5344CB8AC3E}">
        <p14:creationId xmlns:p14="http://schemas.microsoft.com/office/powerpoint/2010/main" val="252217863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9280D-DC7C-FF36-F029-E5A959CFB037}"/>
              </a:ext>
            </a:extLst>
          </p:cNvPr>
          <p:cNvSpPr>
            <a:spLocks noGrp="1"/>
          </p:cNvSpPr>
          <p:nvPr>
            <p:ph idx="1"/>
          </p:nvPr>
        </p:nvSpPr>
        <p:spPr>
          <a:xfrm>
            <a:off x="383457" y="352338"/>
            <a:ext cx="11533239" cy="6254939"/>
          </a:xfrm>
        </p:spPr>
        <p:txBody>
          <a:bodyPr>
            <a:normAutofit/>
          </a:bodyPr>
          <a:lstStyle/>
          <a:p>
            <a:pPr marL="0" indent="0">
              <a:buNone/>
            </a:pPr>
            <a:r>
              <a:rPr lang="en-US" dirty="0">
                <a:solidFill>
                  <a:srgbClr val="242424"/>
                </a:solidFill>
                <a:latin typeface="DM Sans" pitchFamily="2" charset="0"/>
              </a:rPr>
              <a:t> </a:t>
            </a:r>
            <a:r>
              <a:rPr lang="en-US" b="1" dirty="0">
                <a:solidFill>
                  <a:srgbClr val="242424"/>
                </a:solidFill>
                <a:latin typeface="DM Sans" pitchFamily="2" charset="0"/>
              </a:rPr>
              <a:t>Contact us</a:t>
            </a:r>
          </a:p>
          <a:p>
            <a:pPr marL="0" indent="0">
              <a:buNone/>
            </a:pPr>
            <a:endParaRPr lang="en-US" b="1" dirty="0">
              <a:solidFill>
                <a:srgbClr val="242424"/>
              </a:solidFill>
              <a:latin typeface="DM Sans" pitchFamily="2" charset="0"/>
            </a:endParaRPr>
          </a:p>
          <a:p>
            <a:pPr fontAlgn="base"/>
            <a:r>
              <a:rPr lang="en-US" sz="2000" b="0" i="0" dirty="0">
                <a:effectLst/>
                <a:latin typeface="Helvetica" panose="020B0604020202020204" pitchFamily="34" charset="0"/>
              </a:rPr>
              <a:t>We combine creative marketing strategies with digital media and technology to drive your brand’s scalable and sustainable growth.</a:t>
            </a:r>
          </a:p>
          <a:p>
            <a:pPr algn="l" fontAlgn="base"/>
            <a:r>
              <a:rPr lang="en-US" sz="2000" b="0" i="0" dirty="0">
                <a:effectLst/>
                <a:latin typeface="Helvetica" panose="020B0604020202020204" pitchFamily="34" charset="0"/>
              </a:rPr>
              <a:t>With almost 10+ years of award-winning digital and creative marketing experience across start-ups, SMEs, and multi-national B2B and B2C brands, we love what we do!</a:t>
            </a:r>
          </a:p>
          <a:p>
            <a:pPr algn="l" fontAlgn="base"/>
            <a:endParaRPr lang="en-US" b="0" i="0" dirty="0">
              <a:effectLst/>
              <a:latin typeface="Helvetica" panose="020B0604020202020204" pitchFamily="34" charset="0"/>
            </a:endParaRPr>
          </a:p>
          <a:p>
            <a:r>
              <a:rPr lang="en-IN" sz="2000" dirty="0">
                <a:hlinkClick r:id="rId2">
                  <a:extLst>
                    <a:ext uri="{A12FA001-AC4F-418D-AE19-62706E023703}">
                      <ahyp:hlinkClr xmlns:ahyp="http://schemas.microsoft.com/office/drawing/2018/hyperlinkcolor" val="tx"/>
                    </a:ext>
                  </a:extLst>
                </a:hlinkClick>
              </a:rPr>
              <a:t> https://growthwayadvertising.com/</a:t>
            </a:r>
            <a:endParaRPr lang="en-IN" sz="2000" dirty="0"/>
          </a:p>
          <a:p>
            <a:pPr marL="0" indent="0">
              <a:buNone/>
            </a:pPr>
            <a:endParaRPr lang="en-IN" sz="2000" dirty="0"/>
          </a:p>
          <a:p>
            <a:r>
              <a:rPr lang="en-US" sz="2000" b="0" i="0" dirty="0">
                <a:effectLst/>
                <a:latin typeface="Helvetica" panose="020B0604020202020204" pitchFamily="34" charset="0"/>
              </a:rPr>
              <a:t>Office No – 703, ANP Landmark, Sr. no. 89, </a:t>
            </a:r>
            <a:r>
              <a:rPr lang="en-US" sz="2000" b="0" i="0" dirty="0" err="1">
                <a:effectLst/>
                <a:latin typeface="Helvetica" panose="020B0604020202020204" pitchFamily="34" charset="0"/>
              </a:rPr>
              <a:t>Bhumkar</a:t>
            </a:r>
            <a:r>
              <a:rPr lang="en-US" sz="2000" b="0" i="0" dirty="0">
                <a:effectLst/>
                <a:latin typeface="Helvetica" panose="020B0604020202020204" pitchFamily="34" charset="0"/>
              </a:rPr>
              <a:t> </a:t>
            </a:r>
            <a:r>
              <a:rPr lang="en-US" sz="2000" b="0" i="0" dirty="0" err="1">
                <a:effectLst/>
                <a:latin typeface="Helvetica" panose="020B0604020202020204" pitchFamily="34" charset="0"/>
              </a:rPr>
              <a:t>Chowk,Hinjawadi</a:t>
            </a:r>
            <a:r>
              <a:rPr lang="en-US" sz="2000" b="0" i="0" dirty="0">
                <a:effectLst/>
                <a:latin typeface="Helvetica" panose="020B0604020202020204" pitchFamily="34" charset="0"/>
              </a:rPr>
              <a:t> – </a:t>
            </a:r>
            <a:r>
              <a:rPr lang="en-US" sz="2000" b="0" i="0" dirty="0" err="1">
                <a:effectLst/>
                <a:latin typeface="Helvetica" panose="020B0604020202020204" pitchFamily="34" charset="0"/>
              </a:rPr>
              <a:t>Wakad</a:t>
            </a:r>
            <a:r>
              <a:rPr lang="en-US" sz="2000" b="0" i="0" dirty="0">
                <a:effectLst/>
                <a:latin typeface="Helvetica" panose="020B0604020202020204" pitchFamily="34" charset="0"/>
              </a:rPr>
              <a:t> Rd, Pune, Maharashtra 411057</a:t>
            </a:r>
          </a:p>
          <a:p>
            <a:pPr marL="0" indent="0" algn="l">
              <a:buNone/>
            </a:pPr>
            <a:endParaRPr lang="en-US" b="0" i="0" dirty="0">
              <a:solidFill>
                <a:srgbClr val="0A0A0A"/>
              </a:solidFill>
              <a:effectLst/>
              <a:latin typeface="Roboto" panose="02000000000000000000" pitchFamily="2" charset="0"/>
            </a:endParaRPr>
          </a:p>
          <a:p>
            <a:pPr marL="0" indent="0" algn="l">
              <a:buNone/>
            </a:pPr>
            <a:r>
              <a:rPr lang="en-US" b="1" dirty="0">
                <a:latin typeface="DM Sans" pitchFamily="2" charset="0"/>
              </a:rPr>
              <a:t> Phone</a:t>
            </a:r>
            <a:r>
              <a:rPr lang="en-US" b="1" dirty="0">
                <a:solidFill>
                  <a:srgbClr val="467886"/>
                </a:solidFill>
                <a:latin typeface="DM Sans" pitchFamily="2" charset="0"/>
              </a:rPr>
              <a:t> </a:t>
            </a:r>
            <a:r>
              <a:rPr lang="en-US" b="1" dirty="0">
                <a:latin typeface="DM Sans" pitchFamily="2" charset="0"/>
              </a:rPr>
              <a:t>: </a:t>
            </a:r>
            <a:r>
              <a:rPr lang="en-US" b="0" i="0" u="none" strike="noStrike" dirty="0">
                <a:effectLst/>
                <a:latin typeface="Inter Tight"/>
                <a:hlinkClick r:id="rId3"/>
              </a:rPr>
              <a:t>7709280369</a:t>
            </a:r>
            <a:endParaRPr lang="en-US" b="0" i="0" u="none" strike="noStrike" dirty="0">
              <a:effectLst/>
              <a:latin typeface="Inter Tight"/>
            </a:endParaRPr>
          </a:p>
          <a:p>
            <a:pPr marL="0" indent="0" algn="l">
              <a:buNone/>
            </a:pPr>
            <a:r>
              <a:rPr lang="en-US" b="1" dirty="0">
                <a:latin typeface="DM Sans" pitchFamily="2" charset="0"/>
              </a:rPr>
              <a:t> Email: </a:t>
            </a:r>
            <a:r>
              <a:rPr lang="en-US" b="0" i="0" u="none" strike="noStrike" dirty="0">
                <a:effectLst/>
                <a:latin typeface="Inter Tight"/>
                <a:hlinkClick r:id="rId4"/>
              </a:rPr>
              <a:t>Bhavesh@growthwayadvertising.com</a:t>
            </a:r>
            <a:endParaRPr lang="en-US" b="1" dirty="0">
              <a:latin typeface="DM Sans" pitchFamily="2" charset="0"/>
            </a:endParaRPr>
          </a:p>
          <a:p>
            <a:pPr marL="0" indent="0" rtl="0">
              <a:spcBef>
                <a:spcPts val="0"/>
              </a:spcBef>
              <a:spcAft>
                <a:spcPts val="0"/>
              </a:spcAft>
              <a:buNone/>
            </a:pPr>
            <a:endParaRPr lang="en-US" sz="1800" b="0" dirty="0">
              <a:effectLst/>
            </a:endParaRPr>
          </a:p>
          <a:p>
            <a:endParaRPr lang="en-IN" sz="1800" dirty="0"/>
          </a:p>
          <a:p>
            <a:endParaRPr lang="en-IN" sz="1800" dirty="0"/>
          </a:p>
          <a:p>
            <a:pPr marL="0" indent="0" rtl="0">
              <a:spcBef>
                <a:spcPts val="1200"/>
              </a:spcBef>
              <a:spcAft>
                <a:spcPts val="1200"/>
              </a:spcAft>
              <a:buNone/>
            </a:pPr>
            <a:endParaRPr lang="en-IN" dirty="0"/>
          </a:p>
          <a:p>
            <a:endParaRPr lang="en-IN" dirty="0"/>
          </a:p>
          <a:p>
            <a:endParaRPr lang="en-IN" dirty="0"/>
          </a:p>
          <a:p>
            <a:endParaRPr lang="en-IN" dirty="0"/>
          </a:p>
          <a:p>
            <a:pPr marL="0" indent="0" rtl="0">
              <a:spcBef>
                <a:spcPts val="1200"/>
              </a:spcBef>
              <a:spcAft>
                <a:spcPts val="1200"/>
              </a:spcAft>
              <a:buNone/>
            </a:pPr>
            <a:endParaRPr lang="en-US" b="0" dirty="0">
              <a:effectLst/>
            </a:endParaRPr>
          </a:p>
        </p:txBody>
      </p:sp>
    </p:spTree>
    <p:extLst>
      <p:ext uri="{BB962C8B-B14F-4D97-AF65-F5344CB8AC3E}">
        <p14:creationId xmlns:p14="http://schemas.microsoft.com/office/powerpoint/2010/main" val="34274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themeOverride>
</file>

<file path=docProps/app.xml><?xml version="1.0" encoding="utf-8"?>
<Properties xmlns="http://schemas.openxmlformats.org/officeDocument/2006/extended-properties" xmlns:vt="http://schemas.openxmlformats.org/officeDocument/2006/docPropsVTypes">
  <Template/>
  <TotalTime>121</TotalTime>
  <Words>1051</Words>
  <Application>Microsoft Office PowerPoint</Application>
  <PresentationFormat>Widescreen</PresentationFormat>
  <Paragraphs>47</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Aptos</vt:lpstr>
      <vt:lpstr>Aptos Display</vt:lpstr>
      <vt:lpstr>Arial</vt:lpstr>
      <vt:lpstr>DM Sans</vt:lpstr>
      <vt:lpstr>Helvetica</vt:lpstr>
      <vt:lpstr>Inter Tight</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Tejal Dalvi</dc:creator>
  <cp:lastModifiedBy>Abhijeet Walke</cp:lastModifiedBy>
  <cp:revision>9</cp:revision>
  <dcterms:created xsi:type="dcterms:W3CDTF">2024-08-14T08:07:43Z</dcterms:created>
  <dcterms:modified xsi:type="dcterms:W3CDTF">2024-10-08T08:56:30Z</dcterms:modified>
</cp:coreProperties>
</file>