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17-10-2024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17-10-2024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wthig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growthigo.com/shop/"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igo.com/sho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wthigo.com/" TargetMode="External"/><Relationship Id="rId2" Type="http://schemas.openxmlformats.org/officeDocument/2006/relationships/hyperlink" Target="https://growthwayadvertising.com/" TargetMode="External"/><Relationship Id="rId1" Type="http://schemas.openxmlformats.org/officeDocument/2006/relationships/slideLayout" Target="../slideLayouts/slideLayout2.xml"/><Relationship Id="rId5" Type="http://schemas.openxmlformats.org/officeDocument/2006/relationships/hyperlink" Target="mailto:Bhavesh@growthwayadvertising.com" TargetMode="External"/><Relationship Id="rId4" Type="http://schemas.openxmlformats.org/officeDocument/2006/relationships/hyperlink" Target="tel:770928036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407742"/>
            <a:ext cx="9144000" cy="963561"/>
          </a:xfrm>
        </p:spPr>
        <p:txBody>
          <a:bodyPr>
            <a:normAutofit/>
          </a:bodyPr>
          <a:lstStyle/>
          <a:p>
            <a:r>
              <a:rPr lang="en-IN" sz="2800" dirty="0">
                <a:hlinkClick r:id="rId2">
                  <a:extLst>
                    <a:ext uri="{A12FA001-AC4F-418D-AE19-62706E023703}">
                      <ahyp:hlinkClr xmlns:ahyp="http://schemas.microsoft.com/office/drawing/2018/hyperlinkcolor" val="tx"/>
                    </a:ext>
                  </a:extLst>
                </a:hlinkClick>
              </a:rPr>
              <a:t>https://growthigo.com/</a:t>
            </a:r>
            <a:endParaRPr lang="en-IN" sz="2800" dirty="0"/>
          </a:p>
        </p:txBody>
      </p:sp>
      <p:pic>
        <p:nvPicPr>
          <p:cNvPr id="4" name="Picture 3">
            <a:extLst>
              <a:ext uri="{FF2B5EF4-FFF2-40B4-BE49-F238E27FC236}">
                <a16:creationId xmlns:a16="http://schemas.microsoft.com/office/drawing/2014/main" id="{78091E01-D523-4B0F-6CBC-6DA6B59FF7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696" y="2428568"/>
            <a:ext cx="8932608" cy="2172929"/>
          </a:xfrm>
          <a:prstGeom prst="rect">
            <a:avLst/>
          </a:prstGeom>
        </p:spPr>
      </p:pic>
      <p:sp>
        <p:nvSpPr>
          <p:cNvPr id="2" name="TextBox 1">
            <a:extLst>
              <a:ext uri="{FF2B5EF4-FFF2-40B4-BE49-F238E27FC236}">
                <a16:creationId xmlns:a16="http://schemas.microsoft.com/office/drawing/2014/main" id="{24C4FD20-2EB1-32DF-DDB9-7CA0E3F692BE}"/>
              </a:ext>
            </a:extLst>
          </p:cNvPr>
          <p:cNvSpPr txBox="1"/>
          <p:nvPr/>
        </p:nvSpPr>
        <p:spPr>
          <a:xfrm>
            <a:off x="1297857" y="948228"/>
            <a:ext cx="10215717" cy="1077218"/>
          </a:xfrm>
          <a:prstGeom prst="rect">
            <a:avLst/>
          </a:prstGeom>
          <a:noFill/>
        </p:spPr>
        <p:txBody>
          <a:bodyPr wrap="square" rtlCol="0">
            <a:spAutoFit/>
          </a:bodyPr>
          <a:lstStyle/>
          <a:p>
            <a:pPr rtl="0">
              <a:spcBef>
                <a:spcPts val="1400"/>
              </a:spcBef>
              <a:spcAft>
                <a:spcPts val="400"/>
              </a:spcAft>
            </a:pPr>
            <a:r>
              <a:rPr lang="en-US" sz="3200" b="1" i="0" u="none" strike="noStrike" dirty="0">
                <a:solidFill>
                  <a:srgbClr val="000000"/>
                </a:solidFill>
                <a:effectLst/>
                <a:latin typeface="Arial" panose="020B0604020202020204" pitchFamily="34" charset="0"/>
              </a:rPr>
              <a:t>Discover the Best Corporate Gifting Companies in Pune: A Review</a:t>
            </a:r>
            <a:endParaRPr lang="en-US" sz="3200" b="1" dirty="0">
              <a:effectLst/>
            </a:endParaRPr>
          </a:p>
        </p:txBody>
      </p:sp>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095142-EA1C-C2F4-CEF9-C6DA0376DE73}"/>
              </a:ext>
            </a:extLst>
          </p:cNvPr>
          <p:cNvSpPr>
            <a:spLocks noGrp="1"/>
          </p:cNvSpPr>
          <p:nvPr>
            <p:ph type="subTitle" idx="1"/>
          </p:nvPr>
        </p:nvSpPr>
        <p:spPr>
          <a:xfrm>
            <a:off x="265471" y="285135"/>
            <a:ext cx="11769213" cy="6430297"/>
          </a:xfrm>
        </p:spPr>
        <p:txBody>
          <a:bodyPr/>
          <a:lstStyle/>
          <a:p>
            <a:pPr marL="285750" indent="-285750" algn="l" rtl="0">
              <a:spcBef>
                <a:spcPts val="1200"/>
              </a:spcBef>
              <a:spcAft>
                <a:spcPts val="1200"/>
              </a:spcAft>
              <a:buFont typeface="Arial" panose="020B0604020202020204" pitchFamily="34" charset="0"/>
              <a:buChar char="•"/>
            </a:pPr>
            <a:r>
              <a:rPr lang="en-US" sz="1800" b="0" i="0" u="none" strike="noStrike" dirty="0">
                <a:solidFill>
                  <a:srgbClr val="09090B"/>
                </a:solidFill>
                <a:effectLst/>
                <a:latin typeface="Arial" panose="020B0604020202020204" pitchFamily="34" charset="0"/>
              </a:rPr>
              <a:t>Corporations gift giving is now considered an important tool through which companies can create meaningful bonds with clients, employees and partners. In Pune, where there is a booming business and technology sector – there are a number of companies which have dedicatedly providing unique and high quality corporate gifts to gain excellent brand recall. Take a look at some of the well-known corporate gifting companies in Pune and have your pick depending on whether you need gifts for employees and the overall corporate gifting services or you are looking for exclusive top-end executive gifts.</a:t>
            </a:r>
          </a:p>
          <a:p>
            <a:pPr algn="l" rtl="0">
              <a:spcBef>
                <a:spcPts val="1200"/>
              </a:spcBef>
              <a:spcAft>
                <a:spcPts val="1200"/>
              </a:spcAft>
            </a:pPr>
            <a:endParaRPr lang="en-US" b="0" dirty="0">
              <a:effectLst/>
            </a:endParaRPr>
          </a:p>
          <a:p>
            <a:pPr marL="285750" indent="-285750" algn="l" rtl="0">
              <a:spcBef>
                <a:spcPts val="1200"/>
              </a:spcBef>
              <a:spcAft>
                <a:spcPts val="1200"/>
              </a:spcAft>
              <a:buFont typeface="Arial" panose="020B0604020202020204" pitchFamily="34" charset="0"/>
              <a:buChar char="•"/>
            </a:pPr>
            <a:r>
              <a:rPr lang="en-US" sz="1800" b="1" i="0" u="none" strike="noStrike" dirty="0">
                <a:solidFill>
                  <a:srgbClr val="09090B"/>
                </a:solidFill>
                <a:effectLst/>
                <a:latin typeface="Arial" panose="020B0604020202020204" pitchFamily="34" charset="0"/>
              </a:rPr>
              <a:t>Corporate Gift House</a:t>
            </a:r>
          </a:p>
          <a:p>
            <a:pPr algn="l" rtl="0">
              <a:spcBef>
                <a:spcPts val="1200"/>
              </a:spcBef>
              <a:spcAft>
                <a:spcPts val="1200"/>
              </a:spcAft>
            </a:pPr>
            <a:endParaRPr lang="en-US" b="0" dirty="0">
              <a:effectLst/>
            </a:endParaRPr>
          </a:p>
          <a:p>
            <a:pPr marL="285750" indent="-285750" algn="l" rtl="0">
              <a:spcBef>
                <a:spcPts val="1200"/>
              </a:spcBef>
              <a:spcAft>
                <a:spcPts val="1200"/>
              </a:spcAft>
              <a:buFont typeface="Arial" panose="020B0604020202020204" pitchFamily="34" charset="0"/>
              <a:buChar char="•"/>
            </a:pPr>
            <a:r>
              <a:rPr lang="en-US" sz="1800" b="0" i="0" u="none" strike="noStrike" dirty="0">
                <a:solidFill>
                  <a:srgbClr val="09090B"/>
                </a:solidFill>
                <a:effectLst/>
                <a:latin typeface="Arial" panose="020B0604020202020204" pitchFamily="34" charset="0"/>
              </a:rPr>
              <a:t>The very name is suggestive —</a:t>
            </a:r>
            <a:r>
              <a:rPr lang="en-US" sz="1800" b="0" i="0" u="sng" strike="noStrike" dirty="0">
                <a:solidFill>
                  <a:srgbClr val="1155CC"/>
                </a:solidFill>
                <a:effectLst/>
                <a:latin typeface="Arial" panose="020B0604020202020204" pitchFamily="34" charset="0"/>
                <a:hlinkClick r:id="rId2"/>
              </a:rPr>
              <a:t> </a:t>
            </a:r>
            <a:r>
              <a:rPr lang="en-US" sz="1800" b="1" i="0" u="sng" strike="noStrike" dirty="0">
                <a:solidFill>
                  <a:srgbClr val="1155CC"/>
                </a:solidFill>
                <a:effectLst/>
                <a:latin typeface="Arial" panose="020B0604020202020204" pitchFamily="34" charset="0"/>
                <a:hlinkClick r:id="rId2"/>
              </a:rPr>
              <a:t>Corporate Gift House</a:t>
            </a:r>
            <a:r>
              <a:rPr lang="en-US" sz="1800" b="0" i="0" u="none" strike="noStrike" dirty="0">
                <a:solidFill>
                  <a:srgbClr val="09090B"/>
                </a:solidFill>
                <a:effectLst/>
                <a:latin typeface="Arial" panose="020B0604020202020204" pitchFamily="34" charset="0"/>
              </a:rPr>
              <a:t> means just what its name suggests, a one- shop source supplying all corporate gifts. Gifts for the earth, they have a display of products from environment friendly items down to technology innovations including gift items which may </a:t>
            </a:r>
            <a:r>
              <a:rPr lang="en-US" sz="1800" b="0" i="0" u="none" strike="noStrike" dirty="0" err="1">
                <a:solidFill>
                  <a:srgbClr val="09090B"/>
                </a:solidFill>
                <a:effectLst/>
                <a:latin typeface="Arial" panose="020B0604020202020204" pitchFamily="34" charset="0"/>
              </a:rPr>
              <a:t>includeTech</a:t>
            </a:r>
            <a:r>
              <a:rPr lang="en-US" sz="1800" b="0" i="0" u="none" strike="noStrike" dirty="0">
                <a:solidFill>
                  <a:srgbClr val="09090B"/>
                </a:solidFill>
                <a:effectLst/>
                <a:latin typeface="Arial" panose="020B0604020202020204" pitchFamily="34" charset="0"/>
              </a:rPr>
              <a:t> gadgets for gifts; they have all kinds of products that can be imprinted with company logos or messages. In regards to catering services, they are most efficient in bulk services, which makes them good for big businesses or occasions.</a:t>
            </a:r>
            <a:endParaRPr lang="en-US" b="0" dirty="0">
              <a:effectLst/>
            </a:endParaRPr>
          </a:p>
          <a:p>
            <a:br>
              <a:rPr lang="en-US" dirty="0"/>
            </a:br>
            <a:endParaRPr lang="en-US" dirty="0"/>
          </a:p>
        </p:txBody>
      </p:sp>
    </p:spTree>
    <p:extLst>
      <p:ext uri="{BB962C8B-B14F-4D97-AF65-F5344CB8AC3E}">
        <p14:creationId xmlns:p14="http://schemas.microsoft.com/office/powerpoint/2010/main" val="16210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12C5B3-AF47-C39D-9272-792364F100B9}"/>
              </a:ext>
            </a:extLst>
          </p:cNvPr>
          <p:cNvSpPr>
            <a:spLocks noGrp="1"/>
          </p:cNvSpPr>
          <p:nvPr>
            <p:ph idx="1"/>
          </p:nvPr>
        </p:nvSpPr>
        <p:spPr>
          <a:xfrm>
            <a:off x="422787" y="186813"/>
            <a:ext cx="11434916" cy="6489290"/>
          </a:xfrm>
        </p:spPr>
        <p:txBody>
          <a:bodyPr>
            <a:normAutofit fontScale="77500" lnSpcReduction="20000"/>
          </a:bodyPr>
          <a:lstStyle/>
          <a:p>
            <a:pPr rtl="0">
              <a:spcBef>
                <a:spcPts val="1200"/>
              </a:spcBef>
              <a:spcAft>
                <a:spcPts val="1200"/>
              </a:spcAft>
            </a:pPr>
            <a:r>
              <a:rPr lang="en-US" b="1" i="0" u="none" strike="noStrike" dirty="0" err="1">
                <a:solidFill>
                  <a:srgbClr val="09090B"/>
                </a:solidFill>
                <a:effectLst/>
                <a:latin typeface="Arial" panose="020B0604020202020204" pitchFamily="34" charset="0"/>
              </a:rPr>
              <a:t>BrandSTIK</a:t>
            </a:r>
            <a:endParaRPr lang="en-US" b="1" i="0" u="none" strike="noStrike" dirty="0">
              <a:solidFill>
                <a:srgbClr val="09090B"/>
              </a:solidFill>
              <a:effectLst/>
              <a:latin typeface="Arial" panose="020B0604020202020204" pitchFamily="34" charset="0"/>
            </a:endParaRPr>
          </a:p>
          <a:p>
            <a:pPr rtl="0">
              <a:spcBef>
                <a:spcPts val="1200"/>
              </a:spcBef>
              <a:spcAft>
                <a:spcPts val="1200"/>
              </a:spcAft>
            </a:pPr>
            <a:endParaRPr lang="en-US" b="0" dirty="0">
              <a:effectLst/>
            </a:endParaRPr>
          </a:p>
          <a:p>
            <a:pPr rtl="0">
              <a:spcBef>
                <a:spcPts val="1200"/>
              </a:spcBef>
              <a:spcAft>
                <a:spcPts val="1200"/>
              </a:spcAft>
            </a:pPr>
            <a:r>
              <a:rPr lang="en-US" b="0" i="0" u="none" strike="noStrike" dirty="0" err="1">
                <a:solidFill>
                  <a:srgbClr val="09090B"/>
                </a:solidFill>
                <a:effectLst/>
                <a:latin typeface="Arial" panose="020B0604020202020204" pitchFamily="34" charset="0"/>
              </a:rPr>
              <a:t>BrandSTIK</a:t>
            </a:r>
            <a:r>
              <a:rPr lang="en-US" b="0" i="0" u="none" strike="noStrike" dirty="0">
                <a:solidFill>
                  <a:srgbClr val="09090B"/>
                </a:solidFill>
                <a:effectLst/>
                <a:latin typeface="Arial" panose="020B0604020202020204" pitchFamily="34" charset="0"/>
              </a:rPr>
              <a:t> has always been associated with the delivery of new and creative gifting concepts. As a leading corporate gifts company in Singapore, </a:t>
            </a:r>
            <a:r>
              <a:rPr lang="en-US" b="0" i="0" u="none" strike="noStrike" dirty="0" err="1">
                <a:solidFill>
                  <a:srgbClr val="09090B"/>
                </a:solidFill>
                <a:effectLst/>
                <a:latin typeface="Arial" panose="020B0604020202020204" pitchFamily="34" charset="0"/>
              </a:rPr>
              <a:t>BrandSTIK</a:t>
            </a:r>
            <a:r>
              <a:rPr lang="en-US" b="0" i="0" u="none" strike="noStrike" dirty="0">
                <a:solidFill>
                  <a:srgbClr val="09090B"/>
                </a:solidFill>
                <a:effectLst/>
                <a:latin typeface="Arial" panose="020B0604020202020204" pitchFamily="34" charset="0"/>
              </a:rPr>
              <a:t> provides custom corporate gifts, </a:t>
            </a:r>
            <a:r>
              <a:rPr lang="en-US" b="1" i="0" u="sng" strike="noStrike" dirty="0">
                <a:solidFill>
                  <a:srgbClr val="1155CC"/>
                </a:solidFill>
                <a:effectLst/>
                <a:latin typeface="Arial" panose="020B0604020202020204" pitchFamily="34" charset="0"/>
                <a:hlinkClick r:id="rId2"/>
              </a:rPr>
              <a:t>luxury corporate gifts</a:t>
            </a:r>
            <a:r>
              <a:rPr lang="en-US" b="0" i="0" u="none" strike="noStrike" dirty="0">
                <a:solidFill>
                  <a:srgbClr val="09090B"/>
                </a:solidFill>
                <a:effectLst/>
                <a:latin typeface="Arial" panose="020B0604020202020204" pitchFamily="34" charset="0"/>
              </a:rPr>
              <a:t> for executive officers or </a:t>
            </a:r>
            <a:r>
              <a:rPr lang="en-US" b="1" i="0" u="sng" strike="noStrike" dirty="0">
                <a:solidFill>
                  <a:srgbClr val="1155CC"/>
                </a:solidFill>
                <a:effectLst/>
                <a:latin typeface="Arial" panose="020B0604020202020204" pitchFamily="34" charset="0"/>
                <a:hlinkClick r:id="rId3"/>
              </a:rPr>
              <a:t>corporate gifts for men</a:t>
            </a:r>
            <a:r>
              <a:rPr lang="en-US" b="0" i="0" u="none" strike="noStrike" dirty="0">
                <a:solidFill>
                  <a:srgbClr val="09090B"/>
                </a:solidFill>
                <a:effectLst/>
                <a:latin typeface="Arial" panose="020B0604020202020204" pitchFamily="34" charset="0"/>
              </a:rPr>
              <a:t> such as branded leather accessories, tech accessories, corporate gift baskets, and other corporate gifts online. It also offers great flexibility for branding in line with your company’s requirements to meet your needs.</a:t>
            </a:r>
          </a:p>
          <a:p>
            <a:pPr rtl="0">
              <a:spcBef>
                <a:spcPts val="1200"/>
              </a:spcBef>
              <a:spcAft>
                <a:spcPts val="1200"/>
              </a:spcAft>
            </a:pPr>
            <a:endParaRPr lang="en-US" b="0" dirty="0">
              <a:effectLst/>
            </a:endParaRPr>
          </a:p>
          <a:p>
            <a:pPr rtl="0">
              <a:spcBef>
                <a:spcPts val="1200"/>
              </a:spcBef>
              <a:spcAft>
                <a:spcPts val="1200"/>
              </a:spcAft>
            </a:pPr>
            <a:r>
              <a:rPr lang="en-US" b="1" i="0" u="none" strike="noStrike" dirty="0" err="1">
                <a:solidFill>
                  <a:srgbClr val="09090B"/>
                </a:solidFill>
                <a:effectLst/>
                <a:latin typeface="Arial" panose="020B0604020202020204" pitchFamily="34" charset="0"/>
              </a:rPr>
              <a:t>Offineeds</a:t>
            </a:r>
            <a:endParaRPr lang="en-US" b="1" i="0" u="none" strike="noStrike" dirty="0">
              <a:solidFill>
                <a:srgbClr val="09090B"/>
              </a:solidFill>
              <a:effectLst/>
              <a:latin typeface="Arial" panose="020B0604020202020204" pitchFamily="34" charset="0"/>
            </a:endParaRPr>
          </a:p>
          <a:p>
            <a:pPr rtl="0">
              <a:spcBef>
                <a:spcPts val="1200"/>
              </a:spcBef>
              <a:spcAft>
                <a:spcPts val="1200"/>
              </a:spcAft>
            </a:pPr>
            <a:endParaRPr lang="en-US" b="0" dirty="0">
              <a:effectLst/>
            </a:endParaRPr>
          </a:p>
          <a:p>
            <a:pPr rtl="0">
              <a:spcBef>
                <a:spcPts val="1200"/>
              </a:spcBef>
              <a:spcAft>
                <a:spcPts val="1200"/>
              </a:spcAft>
            </a:pPr>
            <a:r>
              <a:rPr lang="en-US" b="0" i="0" u="none" strike="noStrike" dirty="0" err="1">
                <a:solidFill>
                  <a:srgbClr val="09090B"/>
                </a:solidFill>
                <a:effectLst/>
                <a:latin typeface="Arial" panose="020B0604020202020204" pitchFamily="34" charset="0"/>
              </a:rPr>
              <a:t>Offineeds</a:t>
            </a:r>
            <a:r>
              <a:rPr lang="en-US" b="0" i="0" u="none" strike="noStrike" dirty="0">
                <a:solidFill>
                  <a:srgbClr val="09090B"/>
                </a:solidFill>
                <a:effectLst/>
                <a:latin typeface="Arial" panose="020B0604020202020204" pitchFamily="34" charset="0"/>
              </a:rPr>
              <a:t> is another name, which Indians can trust in </a:t>
            </a:r>
            <a:r>
              <a:rPr lang="en-US" b="1" i="0" u="sng" strike="noStrike" dirty="0">
                <a:solidFill>
                  <a:srgbClr val="1155CC"/>
                </a:solidFill>
                <a:effectLst/>
                <a:latin typeface="Arial" panose="020B0604020202020204" pitchFamily="34" charset="0"/>
                <a:hlinkClick r:id="rId3"/>
              </a:rPr>
              <a:t>corporate gifting in Pune</a:t>
            </a:r>
            <a:r>
              <a:rPr lang="en-US" b="0" i="0" u="none" strike="noStrike" dirty="0">
                <a:solidFill>
                  <a:srgbClr val="09090B"/>
                </a:solidFill>
                <a:effectLst/>
                <a:latin typeface="Arial" panose="020B0604020202020204" pitchFamily="34" charset="0"/>
              </a:rPr>
              <a:t> for their timely delivery and qualitative products. The range from small organizational gifts such as office stationery to health and wellness products and customized gifts ideal for gifting employees in large companies. </a:t>
            </a:r>
            <a:r>
              <a:rPr lang="en-US" b="0" i="0" u="none" strike="noStrike" dirty="0" err="1">
                <a:solidFill>
                  <a:srgbClr val="09090B"/>
                </a:solidFill>
                <a:effectLst/>
                <a:latin typeface="Arial" panose="020B0604020202020204" pitchFamily="34" charset="0"/>
              </a:rPr>
              <a:t>Offineeds</a:t>
            </a:r>
            <a:r>
              <a:rPr lang="en-US" b="0" i="0" u="none" strike="noStrike" dirty="0">
                <a:solidFill>
                  <a:srgbClr val="09090B"/>
                </a:solidFill>
                <a:effectLst/>
                <a:latin typeface="Arial" panose="020B0604020202020204" pitchFamily="34" charset="0"/>
              </a:rPr>
              <a:t> has maintained a good reputation for offering affordable products as well as covering a vast stock list.</a:t>
            </a:r>
            <a:endParaRPr lang="en-US" b="0" dirty="0">
              <a:effectLst/>
            </a:endParaRPr>
          </a:p>
          <a:p>
            <a:pPr marL="0" indent="0">
              <a:buNone/>
            </a:pPr>
            <a:br>
              <a:rPr lang="en-US" dirty="0"/>
            </a:br>
            <a:endParaRPr lang="en-US" dirty="0"/>
          </a:p>
        </p:txBody>
      </p:sp>
    </p:spTree>
    <p:extLst>
      <p:ext uri="{BB962C8B-B14F-4D97-AF65-F5344CB8AC3E}">
        <p14:creationId xmlns:p14="http://schemas.microsoft.com/office/powerpoint/2010/main" val="308676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831876-FD5A-9CAC-E9D3-8B6A5B6B4B0D}"/>
              </a:ext>
            </a:extLst>
          </p:cNvPr>
          <p:cNvSpPr>
            <a:spLocks noGrp="1"/>
          </p:cNvSpPr>
          <p:nvPr>
            <p:ph idx="1"/>
          </p:nvPr>
        </p:nvSpPr>
        <p:spPr>
          <a:xfrm>
            <a:off x="403124" y="245806"/>
            <a:ext cx="11582400" cy="6390967"/>
          </a:xfrm>
        </p:spPr>
        <p:txBody>
          <a:bodyPr>
            <a:normAutofit/>
          </a:bodyPr>
          <a:lstStyle/>
          <a:p>
            <a:pPr rtl="0">
              <a:spcBef>
                <a:spcPts val="1200"/>
              </a:spcBef>
              <a:spcAft>
                <a:spcPts val="1200"/>
              </a:spcAft>
            </a:pPr>
            <a:r>
              <a:rPr lang="en-US" sz="2200" b="1" i="0" u="none" strike="noStrike" dirty="0">
                <a:solidFill>
                  <a:srgbClr val="09090B"/>
                </a:solidFill>
                <a:effectLst/>
                <a:latin typeface="Arial" panose="020B0604020202020204" pitchFamily="34" charset="0"/>
              </a:rPr>
              <a:t>Pineapple Corporate Gifts</a:t>
            </a:r>
            <a:endParaRPr lang="en-US" sz="2200" b="0" dirty="0">
              <a:effectLst/>
            </a:endParaRPr>
          </a:p>
          <a:p>
            <a:pPr rtl="0">
              <a:spcBef>
                <a:spcPts val="1200"/>
              </a:spcBef>
              <a:spcAft>
                <a:spcPts val="1200"/>
              </a:spcAft>
            </a:pPr>
            <a:r>
              <a:rPr lang="en-US" sz="2200" b="0" i="0" u="none" strike="noStrike" dirty="0">
                <a:solidFill>
                  <a:srgbClr val="09090B"/>
                </a:solidFill>
                <a:effectLst/>
                <a:latin typeface="Arial" panose="020B0604020202020204" pitchFamily="34" charset="0"/>
              </a:rPr>
              <a:t>Pineapple Corporate Gifts is on the niche of customizable gifts for personalities, from humorous and cute office items to gourmet gifts. Thus, they make the right choice for organizations that want to stimulate an emotion with the products they choose to give out as gifts. They also offer the green initiative to help the environment; this serves well for firms that have a conscious commission on the impact to the environment.</a:t>
            </a:r>
          </a:p>
          <a:p>
            <a:pPr rtl="0">
              <a:spcBef>
                <a:spcPts val="1200"/>
              </a:spcBef>
              <a:spcAft>
                <a:spcPts val="1200"/>
              </a:spcAft>
            </a:pPr>
            <a:endParaRPr lang="en-US" sz="2200" b="0" dirty="0">
              <a:effectLst/>
            </a:endParaRPr>
          </a:p>
          <a:p>
            <a:pPr>
              <a:spcBef>
                <a:spcPts val="1200"/>
              </a:spcBef>
              <a:spcAft>
                <a:spcPts val="1200"/>
              </a:spcAft>
            </a:pPr>
            <a:r>
              <a:rPr lang="en-US" sz="2200" b="0" i="0" u="none" strike="noStrike" dirty="0">
                <a:solidFill>
                  <a:srgbClr val="09090B"/>
                </a:solidFill>
                <a:effectLst/>
                <a:latin typeface="Arial" panose="020B0604020202020204" pitchFamily="34" charset="0"/>
              </a:rPr>
              <a:t>These corporate gifting companies of Pune meet the various corporate gifting requirements to make sure your corporate dealings reflect the best, from corporate luxury gifts to corporate gift stationary requirements. Corporate gifting in Pune, hence, has something for you, be it for employee appreciation or to impress a client.</a:t>
            </a:r>
            <a:endParaRPr lang="en-US" sz="2200" b="0" dirty="0">
              <a:effectLst/>
            </a:endParaRPr>
          </a:p>
          <a:p>
            <a:pPr marL="0" indent="0">
              <a:buNone/>
            </a:pPr>
            <a:br>
              <a:rPr lang="en-US" b="0" dirty="0">
                <a:effectLst/>
              </a:rPr>
            </a:br>
            <a:br>
              <a:rPr lang="en-US" b="0" dirty="0">
                <a:effectLst/>
              </a:rPr>
            </a:br>
            <a:endParaRPr lang="en-US" dirty="0"/>
          </a:p>
        </p:txBody>
      </p:sp>
    </p:spTree>
    <p:extLst>
      <p:ext uri="{BB962C8B-B14F-4D97-AF65-F5344CB8AC3E}">
        <p14:creationId xmlns:p14="http://schemas.microsoft.com/office/powerpoint/2010/main" val="418820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383457" y="352338"/>
            <a:ext cx="11533239" cy="6254939"/>
          </a:xfrm>
        </p:spPr>
        <p:txBody>
          <a:bodyPr>
            <a:normAutofit/>
          </a:bodyPr>
          <a:lstStyle/>
          <a:p>
            <a:pPr marL="0" indent="0">
              <a:buNone/>
            </a:pPr>
            <a:r>
              <a:rPr lang="en-US" dirty="0">
                <a:solidFill>
                  <a:srgbClr val="242424"/>
                </a:solidFill>
                <a:latin typeface="DM Sans" pitchFamily="2" charset="0"/>
              </a:rPr>
              <a:t> </a:t>
            </a:r>
            <a:r>
              <a:rPr lang="en-US" b="1" dirty="0">
                <a:solidFill>
                  <a:srgbClr val="242424"/>
                </a:solidFill>
                <a:latin typeface="DM Sans" pitchFamily="2" charset="0"/>
              </a:rPr>
              <a:t>Contact us</a:t>
            </a:r>
          </a:p>
          <a:p>
            <a:pPr marL="0" indent="0">
              <a:buNone/>
            </a:pPr>
            <a:r>
              <a:rPr lang="en-US" b="1" dirty="0">
                <a:solidFill>
                  <a:srgbClr val="242424"/>
                </a:solidFill>
                <a:latin typeface="DM Sans" pitchFamily="2" charset="0"/>
              </a:rPr>
              <a:t>   </a:t>
            </a:r>
          </a:p>
          <a:p>
            <a:pPr algn="l" fontAlgn="base"/>
            <a:r>
              <a:rPr lang="en-US" sz="2000" dirty="0"/>
              <a:t>Curated Selection: Explore a wide variety of corporate gifts designed for clients and employees, offering thoughtful and meaningful selections for every occasion.</a:t>
            </a:r>
          </a:p>
          <a:p>
            <a:pPr algn="l" fontAlgn="base"/>
            <a:r>
              <a:rPr lang="en-US" sz="2000" dirty="0"/>
              <a:t>Customization Options: Personalize your gifts with branding and messaging options, creating memorable experiences that strengthen client and employee relationships.</a:t>
            </a:r>
          </a:p>
          <a:p>
            <a:pPr marL="0" indent="0" algn="l" fontAlgn="base">
              <a:buNone/>
            </a:pPr>
            <a:endParaRPr lang="en-US" sz="2000" b="0" i="0" dirty="0">
              <a:effectLst/>
              <a:latin typeface="Helvetica" panose="020B0604020202020204" pitchFamily="34" charset="0"/>
            </a:endParaRPr>
          </a:p>
          <a:p>
            <a:r>
              <a:rPr lang="en-IN" sz="2000" dirty="0">
                <a:hlinkClick r:id="rId2">
                  <a:extLst>
                    <a:ext uri="{A12FA001-AC4F-418D-AE19-62706E023703}">
                      <ahyp:hlinkClr xmlns:ahyp="http://schemas.microsoft.com/office/drawing/2018/hyperlinkcolor" val="tx"/>
                    </a:ext>
                  </a:extLst>
                </a:hlinkClick>
              </a:rPr>
              <a:t> </a:t>
            </a:r>
            <a:r>
              <a:rPr lang="en-IN" sz="2000" dirty="0">
                <a:hlinkClick r:id="rId3">
                  <a:extLst>
                    <a:ext uri="{A12FA001-AC4F-418D-AE19-62706E023703}">
                      <ahyp:hlinkClr xmlns:ahyp="http://schemas.microsoft.com/office/drawing/2018/hyperlinkcolor" val="tx"/>
                    </a:ext>
                  </a:extLst>
                </a:hlinkClick>
              </a:rPr>
              <a:t>https://growthigo.com/</a:t>
            </a:r>
            <a:r>
              <a:rPr lang="en-IN" sz="2000" dirty="0"/>
              <a:t> </a:t>
            </a:r>
          </a:p>
          <a:p>
            <a:pPr marL="0" indent="0">
              <a:buNone/>
            </a:pPr>
            <a:endParaRPr lang="en-IN" sz="2000" dirty="0"/>
          </a:p>
          <a:p>
            <a:r>
              <a:rPr lang="en-US" sz="2000" b="0" i="0" dirty="0">
                <a:effectLst/>
                <a:latin typeface="Helvetica" panose="020B0604020202020204" pitchFamily="34" charset="0"/>
              </a:rPr>
              <a:t>Office No – 703, ANP Landmark, Sr. no. 89, </a:t>
            </a:r>
            <a:r>
              <a:rPr lang="en-US" sz="2000" b="0" i="0" dirty="0" err="1">
                <a:effectLst/>
                <a:latin typeface="Helvetica" panose="020B0604020202020204" pitchFamily="34" charset="0"/>
              </a:rPr>
              <a:t>Bhumkar</a:t>
            </a:r>
            <a:r>
              <a:rPr lang="en-US" sz="2000" b="0" i="0" dirty="0">
                <a:effectLst/>
                <a:latin typeface="Helvetica" panose="020B0604020202020204" pitchFamily="34" charset="0"/>
              </a:rPr>
              <a:t> </a:t>
            </a:r>
            <a:r>
              <a:rPr lang="en-US" sz="2000" b="0" i="0" dirty="0" err="1">
                <a:effectLst/>
                <a:latin typeface="Helvetica" panose="020B0604020202020204" pitchFamily="34" charset="0"/>
              </a:rPr>
              <a:t>Chowk,Hinjawadi</a:t>
            </a:r>
            <a:r>
              <a:rPr lang="en-US" sz="2000" b="0" i="0" dirty="0">
                <a:effectLst/>
                <a:latin typeface="Helvetica" panose="020B0604020202020204" pitchFamily="34" charset="0"/>
              </a:rPr>
              <a:t> – </a:t>
            </a:r>
            <a:r>
              <a:rPr lang="en-US" sz="2000" b="0" i="0" dirty="0" err="1">
                <a:effectLst/>
                <a:latin typeface="Helvetica" panose="020B0604020202020204" pitchFamily="34" charset="0"/>
              </a:rPr>
              <a:t>Wakad</a:t>
            </a:r>
            <a:r>
              <a:rPr lang="en-US" sz="2000" b="0" i="0" dirty="0">
                <a:effectLst/>
                <a:latin typeface="Helvetica" panose="020B0604020202020204" pitchFamily="34" charset="0"/>
              </a:rPr>
              <a:t> Rd, Pune, Maharashtra 411057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 Phone</a:t>
            </a:r>
            <a:r>
              <a:rPr lang="en-US" b="1" dirty="0">
                <a:solidFill>
                  <a:srgbClr val="467886"/>
                </a:solidFill>
                <a:latin typeface="DM Sans" pitchFamily="2" charset="0"/>
              </a:rPr>
              <a:t> </a:t>
            </a:r>
            <a:r>
              <a:rPr lang="en-US" b="1" dirty="0">
                <a:latin typeface="DM Sans" pitchFamily="2" charset="0"/>
              </a:rPr>
              <a:t>: </a:t>
            </a:r>
            <a:r>
              <a:rPr lang="en-US" b="0" i="0" u="none" strike="noStrike" dirty="0">
                <a:effectLst/>
                <a:latin typeface="Inter Tight"/>
                <a:hlinkClick r:id="rId4"/>
              </a:rPr>
              <a:t>7709280369</a:t>
            </a:r>
            <a:endParaRPr lang="en-US" b="0" i="0" u="none" strike="noStrike" dirty="0">
              <a:effectLst/>
              <a:latin typeface="Inter Tight"/>
            </a:endParaRPr>
          </a:p>
          <a:p>
            <a:pPr marL="0" indent="0" algn="l">
              <a:buNone/>
            </a:pPr>
            <a:r>
              <a:rPr lang="en-US" b="1" dirty="0">
                <a:latin typeface="DM Sans" pitchFamily="2" charset="0"/>
              </a:rPr>
              <a:t> Email: </a:t>
            </a:r>
            <a:r>
              <a:rPr lang="en-US" b="0" i="0" u="none" strike="noStrike" dirty="0">
                <a:effectLst/>
                <a:latin typeface="Inter Tight"/>
                <a:hlinkClick r:id="rId5"/>
              </a:rPr>
              <a:t>Bhavesh@growthwayadvertising.com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348</TotalTime>
  <Words>595</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Aptos</vt:lpstr>
      <vt:lpstr>Aptos Display</vt:lpstr>
      <vt:lpstr>Arial</vt:lpstr>
      <vt:lpstr>DM Sans</vt:lpstr>
      <vt:lpstr>Helvetica</vt:lpstr>
      <vt:lpstr>Inter Tight</vt:lpstr>
      <vt:lpstr>Roboto</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12</cp:revision>
  <dcterms:created xsi:type="dcterms:W3CDTF">2024-08-14T08:07:43Z</dcterms:created>
  <dcterms:modified xsi:type="dcterms:W3CDTF">2024-10-17T09:39:48Z</dcterms:modified>
</cp:coreProperties>
</file>