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A2B2-7E74-D701-385B-593E4E019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759276-D381-8857-3628-0342A412E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68198-E097-F938-6232-8D278498DE8E}"/>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5" name="Footer Placeholder 4">
            <a:extLst>
              <a:ext uri="{FF2B5EF4-FFF2-40B4-BE49-F238E27FC236}">
                <a16:creationId xmlns:a16="http://schemas.microsoft.com/office/drawing/2014/main" id="{A7385465-C384-B02A-F7E9-752FC3AB87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E7F303-4AF5-C6E2-E68B-3766287C5113}"/>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81770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4E41-F34A-1048-623F-6116EC82B59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D932F-BF5A-34EA-4E3E-2C9B24D2F2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5349A6-04CC-BBDA-E223-4ED9333924FE}"/>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5" name="Footer Placeholder 4">
            <a:extLst>
              <a:ext uri="{FF2B5EF4-FFF2-40B4-BE49-F238E27FC236}">
                <a16:creationId xmlns:a16="http://schemas.microsoft.com/office/drawing/2014/main" id="{94AF9C28-0DCC-5013-2D79-EA88D0140C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63385E-64BF-4755-4FAC-22BA3BDD0A40}"/>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678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247C1-08B1-EE88-B6DD-6E886F47BF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32F72-1A2D-75BC-F6BF-48CB03FDF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A23165-08D6-7299-134A-E2A3D2A21455}"/>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5" name="Footer Placeholder 4">
            <a:extLst>
              <a:ext uri="{FF2B5EF4-FFF2-40B4-BE49-F238E27FC236}">
                <a16:creationId xmlns:a16="http://schemas.microsoft.com/office/drawing/2014/main" id="{C6537196-E40C-20D7-FB09-9AFA89193A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C7ACEE-E722-4984-F084-6F0F3B90BBC9}"/>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4550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02ED-504F-19C8-565D-81C0A8469B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414CC8-B9FA-E893-9851-1C6196F36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34810A-BB61-CBD1-1231-9A97E48EFCFE}"/>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5" name="Footer Placeholder 4">
            <a:extLst>
              <a:ext uri="{FF2B5EF4-FFF2-40B4-BE49-F238E27FC236}">
                <a16:creationId xmlns:a16="http://schemas.microsoft.com/office/drawing/2014/main" id="{7236A876-F446-F74D-7F1E-2AD1A89338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779458-8153-3F84-6065-953F3794B8A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70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D3F-C465-4717-6B70-63CA1C9DD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3259207-BA2F-B8B7-A19C-B175CEDB6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5202B-62FD-9485-E839-0E8D6518C939}"/>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5" name="Footer Placeholder 4">
            <a:extLst>
              <a:ext uri="{FF2B5EF4-FFF2-40B4-BE49-F238E27FC236}">
                <a16:creationId xmlns:a16="http://schemas.microsoft.com/office/drawing/2014/main" id="{29884B89-43B7-CE10-11EC-F1F8BECCA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402E9-B02B-04A2-1DD5-D4872DFA1892}"/>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7011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5201-515B-DBB0-3A77-7DC6AA3DE04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1724AA-4241-C794-38DE-B4171E100B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13361DC-1F5B-0F33-5AFB-1A489E1D7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BAA1F5-4FA2-A2A4-0FD4-E54ABC33E807}"/>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6" name="Footer Placeholder 5">
            <a:extLst>
              <a:ext uri="{FF2B5EF4-FFF2-40B4-BE49-F238E27FC236}">
                <a16:creationId xmlns:a16="http://schemas.microsoft.com/office/drawing/2014/main" id="{76968E91-C6A4-BD9D-4199-A2E386614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A3C3B3-66F8-604D-2C89-0D5DD99631D8}"/>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52404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45DE-17A5-0D77-7A0C-3CED740259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9833C4-8191-12B9-E73A-CC931E106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DD93D-DD58-B3A4-8932-7CEE343B6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E91A21-314E-CD36-0341-AD6533F6D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8C9595-A88F-5809-EDB2-8B2560230B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44ED7B9-B305-435B-D584-77943285F024}"/>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8" name="Footer Placeholder 7">
            <a:extLst>
              <a:ext uri="{FF2B5EF4-FFF2-40B4-BE49-F238E27FC236}">
                <a16:creationId xmlns:a16="http://schemas.microsoft.com/office/drawing/2014/main" id="{11A435C0-CF55-DCB2-6887-4A0BD0666F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48FB1-63A4-F6EA-AB68-68149C058076}"/>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688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AC50-0FDA-32CC-4963-9AA87C220A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616DCE-68CB-FB3C-B1F4-F3D405F18EFC}"/>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4" name="Footer Placeholder 3">
            <a:extLst>
              <a:ext uri="{FF2B5EF4-FFF2-40B4-BE49-F238E27FC236}">
                <a16:creationId xmlns:a16="http://schemas.microsoft.com/office/drawing/2014/main" id="{6C1D1EA1-7FB7-88D6-D9F1-F9B02EA8AD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8CAA0B-F0BC-E1C6-5062-D1542FC5ED5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64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023E2-E44B-92B3-986D-67CE00FDA715}"/>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3" name="Footer Placeholder 2">
            <a:extLst>
              <a:ext uri="{FF2B5EF4-FFF2-40B4-BE49-F238E27FC236}">
                <a16:creationId xmlns:a16="http://schemas.microsoft.com/office/drawing/2014/main" id="{4EB6835F-7B37-5B7F-2E58-B7B958EFBF1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E94FD6-B61A-DFC9-FFDE-B690AE8D7601}"/>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84762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E3BE-E68A-EA00-E0A6-914239B5A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EBCB55C-BB29-3481-8E25-8F1BD2051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DE3E9D-65FA-98E4-6B1A-C19A633EC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AEB29D-D1DC-6BB7-7FFA-B56723415128}"/>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6" name="Footer Placeholder 5">
            <a:extLst>
              <a:ext uri="{FF2B5EF4-FFF2-40B4-BE49-F238E27FC236}">
                <a16:creationId xmlns:a16="http://schemas.microsoft.com/office/drawing/2014/main" id="{E80126E2-EBC4-9B9F-6C70-80816F4503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AA3AF7-C1AA-93BD-EC29-0644F7C0313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58599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CBA6-2B0D-205F-C250-ED2A0FCBF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0DE387-1345-6937-06A4-B11AE6CD3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708ABF5-4164-927F-6EA0-0A1AD79A4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68E59-844C-C30C-C03F-D1A515EFD3C2}"/>
              </a:ext>
            </a:extLst>
          </p:cNvPr>
          <p:cNvSpPr>
            <a:spLocks noGrp="1"/>
          </p:cNvSpPr>
          <p:nvPr>
            <p:ph type="dt" sz="half" idx="10"/>
          </p:nvPr>
        </p:nvSpPr>
        <p:spPr/>
        <p:txBody>
          <a:bodyPr/>
          <a:lstStyle/>
          <a:p>
            <a:fld id="{98402535-41F4-4B30-96D1-E962A7343D0C}" type="datetimeFigureOut">
              <a:rPr lang="en-IN" smtClean="0"/>
              <a:t>11-11-2024</a:t>
            </a:fld>
            <a:endParaRPr lang="en-IN"/>
          </a:p>
        </p:txBody>
      </p:sp>
      <p:sp>
        <p:nvSpPr>
          <p:cNvPr id="6" name="Footer Placeholder 5">
            <a:extLst>
              <a:ext uri="{FF2B5EF4-FFF2-40B4-BE49-F238E27FC236}">
                <a16:creationId xmlns:a16="http://schemas.microsoft.com/office/drawing/2014/main" id="{4A489F11-41AB-F39C-3B0D-72C08F4DCA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B73CF-6DC4-A387-EE07-2D0BE4A9632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85159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93F57-DFDA-B2C8-BF7D-C14E21419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C9502E-067B-002D-5CB0-5D2321638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0D4B39-0EEB-77F7-1B41-620186E8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402535-41F4-4B30-96D1-E962A7343D0C}" type="datetimeFigureOut">
              <a:rPr lang="en-IN" smtClean="0"/>
              <a:t>11-11-2024</a:t>
            </a:fld>
            <a:endParaRPr lang="en-IN"/>
          </a:p>
        </p:txBody>
      </p:sp>
      <p:sp>
        <p:nvSpPr>
          <p:cNvPr id="5" name="Footer Placeholder 4">
            <a:extLst>
              <a:ext uri="{FF2B5EF4-FFF2-40B4-BE49-F238E27FC236}">
                <a16:creationId xmlns:a16="http://schemas.microsoft.com/office/drawing/2014/main" id="{DFD72E4D-FD09-4D5D-C2E8-AACC93ECB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E2D1C3C-E8B6-41C3-8F7D-407AC1E2A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3D7278-F8C9-40C7-BE40-90066ACF69B4}" type="slidenum">
              <a:rPr lang="en-IN" smtClean="0"/>
              <a:t>‹#›</a:t>
            </a:fld>
            <a:endParaRPr lang="en-IN"/>
          </a:p>
        </p:txBody>
      </p:sp>
    </p:spTree>
    <p:extLst>
      <p:ext uri="{BB962C8B-B14F-4D97-AF65-F5344CB8AC3E}">
        <p14:creationId xmlns:p14="http://schemas.microsoft.com/office/powerpoint/2010/main" val="438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wthig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growthigo.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growthigo.com/" TargetMode="External"/><Relationship Id="rId2" Type="http://schemas.openxmlformats.org/officeDocument/2006/relationships/hyperlink" Target="https://growthigo.com/product-category/corporate-gifts-for-employe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owthigo.com/product-category/corporate-gifts-for-cli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rowthigo.com/" TargetMode="External"/><Relationship Id="rId2" Type="http://schemas.openxmlformats.org/officeDocument/2006/relationships/hyperlink" Target="https://growthwayadvertising.com/" TargetMode="External"/><Relationship Id="rId1" Type="http://schemas.openxmlformats.org/officeDocument/2006/relationships/slideLayout" Target="../slideLayouts/slideLayout2.xml"/><Relationship Id="rId5" Type="http://schemas.openxmlformats.org/officeDocument/2006/relationships/hyperlink" Target="mailto:Bhavesh@growthwayadvertising.com" TargetMode="External"/><Relationship Id="rId4" Type="http://schemas.openxmlformats.org/officeDocument/2006/relationships/hyperlink" Target="tel:770928036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B3AC21-9CB0-FFE7-CFF3-65C93F197ABA}"/>
              </a:ext>
            </a:extLst>
          </p:cNvPr>
          <p:cNvSpPr>
            <a:spLocks noGrp="1"/>
          </p:cNvSpPr>
          <p:nvPr>
            <p:ph type="subTitle" idx="1"/>
          </p:nvPr>
        </p:nvSpPr>
        <p:spPr>
          <a:xfrm>
            <a:off x="1524000" y="5407742"/>
            <a:ext cx="9144000" cy="963561"/>
          </a:xfrm>
        </p:spPr>
        <p:txBody>
          <a:bodyPr>
            <a:normAutofit/>
          </a:bodyPr>
          <a:lstStyle/>
          <a:p>
            <a:r>
              <a:rPr lang="en-IN" sz="2800" dirty="0">
                <a:hlinkClick r:id="rId2">
                  <a:extLst>
                    <a:ext uri="{A12FA001-AC4F-418D-AE19-62706E023703}">
                      <ahyp:hlinkClr xmlns:ahyp="http://schemas.microsoft.com/office/drawing/2018/hyperlinkcolor" val="tx"/>
                    </a:ext>
                  </a:extLst>
                </a:hlinkClick>
              </a:rPr>
              <a:t>https://growthigo.com/</a:t>
            </a:r>
            <a:endParaRPr lang="en-IN" sz="2800" dirty="0"/>
          </a:p>
        </p:txBody>
      </p:sp>
      <p:pic>
        <p:nvPicPr>
          <p:cNvPr id="4" name="Picture 3">
            <a:extLst>
              <a:ext uri="{FF2B5EF4-FFF2-40B4-BE49-F238E27FC236}">
                <a16:creationId xmlns:a16="http://schemas.microsoft.com/office/drawing/2014/main" id="{78091E01-D523-4B0F-6CBC-6DA6B59FF7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3677" y="2602048"/>
            <a:ext cx="8164646" cy="1986116"/>
          </a:xfrm>
          <a:prstGeom prst="rect">
            <a:avLst/>
          </a:prstGeom>
        </p:spPr>
      </p:pic>
      <p:sp>
        <p:nvSpPr>
          <p:cNvPr id="2" name="TextBox 1">
            <a:extLst>
              <a:ext uri="{FF2B5EF4-FFF2-40B4-BE49-F238E27FC236}">
                <a16:creationId xmlns:a16="http://schemas.microsoft.com/office/drawing/2014/main" id="{24C4FD20-2EB1-32DF-DDB9-7CA0E3F692BE}"/>
              </a:ext>
            </a:extLst>
          </p:cNvPr>
          <p:cNvSpPr txBox="1"/>
          <p:nvPr/>
        </p:nvSpPr>
        <p:spPr>
          <a:xfrm>
            <a:off x="973394" y="817951"/>
            <a:ext cx="10815484" cy="2646878"/>
          </a:xfrm>
          <a:prstGeom prst="rect">
            <a:avLst/>
          </a:prstGeom>
          <a:noFill/>
        </p:spPr>
        <p:txBody>
          <a:bodyPr wrap="square" rtlCol="0">
            <a:spAutoFit/>
          </a:bodyPr>
          <a:lstStyle/>
          <a:p>
            <a:pPr rtl="0">
              <a:spcBef>
                <a:spcPts val="1200"/>
              </a:spcBef>
              <a:spcAft>
                <a:spcPts val="1200"/>
              </a:spcAft>
            </a:pPr>
            <a:r>
              <a:rPr lang="en-US" sz="3200" b="1" i="0" u="none" strike="noStrike" dirty="0">
                <a:solidFill>
                  <a:srgbClr val="000000"/>
                </a:solidFill>
                <a:effectLst/>
                <a:latin typeface="Arial" panose="020B0604020202020204" pitchFamily="34" charset="0"/>
              </a:rPr>
              <a:t>A Guide to Corporate Gifting in India: Customs and Best Practices</a:t>
            </a:r>
            <a:endParaRPr lang="en-US" sz="3200" b="0" dirty="0">
              <a:effectLst/>
            </a:endParaRPr>
          </a:p>
          <a:p>
            <a:br>
              <a:rPr lang="en-US" sz="2800" dirty="0"/>
            </a:br>
            <a:br>
              <a:rPr lang="en-US" sz="3200" dirty="0"/>
            </a:br>
            <a:endParaRPr lang="en-US" sz="3200" b="1" dirty="0">
              <a:effectLst/>
            </a:endParaRPr>
          </a:p>
        </p:txBody>
      </p:sp>
    </p:spTree>
    <p:extLst>
      <p:ext uri="{BB962C8B-B14F-4D97-AF65-F5344CB8AC3E}">
        <p14:creationId xmlns:p14="http://schemas.microsoft.com/office/powerpoint/2010/main" val="325542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54B2E7-8F7E-6F37-343F-2F260A07ABB3}"/>
              </a:ext>
            </a:extLst>
          </p:cNvPr>
          <p:cNvSpPr txBox="1"/>
          <p:nvPr/>
        </p:nvSpPr>
        <p:spPr>
          <a:xfrm>
            <a:off x="167149" y="373626"/>
            <a:ext cx="11661058" cy="4770537"/>
          </a:xfrm>
          <a:prstGeom prst="rect">
            <a:avLst/>
          </a:prstGeom>
          <a:noFill/>
        </p:spPr>
        <p:txBody>
          <a:bodyPr wrap="square" rtlCol="0">
            <a:spAutoFit/>
          </a:bodyPr>
          <a:lstStyle/>
          <a:p>
            <a:pPr rtl="0">
              <a:spcBef>
                <a:spcPts val="1200"/>
              </a:spcBef>
              <a:spcAft>
                <a:spcPts val="1200"/>
              </a:spcAft>
            </a:pPr>
            <a:endParaRPr lang="en-US" sz="1800" b="0" i="0" u="none" strike="noStrike" dirty="0">
              <a:solidFill>
                <a:srgbClr val="09090B"/>
              </a:solidFill>
              <a:effectLst/>
              <a:latin typeface="Arial" panose="020B0604020202020204" pitchFamily="34" charset="0"/>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Corporate gifting is one of the traditions that are highly valued in India signifying the regards, thankfulness or good wishes, etc. in business bridge. However, since businesses strive to extend their relations and show their appreciation,</a:t>
            </a:r>
            <a:r>
              <a:rPr lang="en-US" sz="1800" b="0" i="0" u="sng" strike="noStrike" dirty="0">
                <a:solidFill>
                  <a:srgbClr val="1155CC"/>
                </a:solidFill>
                <a:effectLst/>
                <a:latin typeface="Arial" panose="020B0604020202020204" pitchFamily="34" charset="0"/>
                <a:hlinkClick r:id="rId2"/>
              </a:rPr>
              <a:t> </a:t>
            </a:r>
            <a:r>
              <a:rPr lang="en-US" sz="1800" b="1" i="0" u="sng" strike="noStrike" dirty="0">
                <a:solidFill>
                  <a:srgbClr val="1155CC"/>
                </a:solidFill>
                <a:effectLst/>
                <a:latin typeface="Arial" panose="020B0604020202020204" pitchFamily="34" charset="0"/>
                <a:hlinkClick r:id="rId2"/>
              </a:rPr>
              <a:t>corporate gifts India</a:t>
            </a:r>
            <a:r>
              <a:rPr lang="en-US" sz="1800" b="0" i="0" u="sng" strike="noStrike" dirty="0">
                <a:solidFill>
                  <a:srgbClr val="1155CC"/>
                </a:solidFill>
                <a:effectLst/>
                <a:latin typeface="Arial" panose="020B0604020202020204" pitchFamily="34" charset="0"/>
                <a:hlinkClick r:id="rId2"/>
              </a:rPr>
              <a:t> </a:t>
            </a:r>
            <a:r>
              <a:rPr lang="en-US" sz="1800" b="0" i="0" u="none" strike="noStrike" dirty="0">
                <a:solidFill>
                  <a:srgbClr val="09090B"/>
                </a:solidFill>
                <a:effectLst/>
                <a:latin typeface="Arial" panose="020B0604020202020204" pitchFamily="34" charset="0"/>
              </a:rPr>
              <a:t>have grown to be more than mere tokens of thank you; they are as much as appealing products which are selected to create an impact that is remembered.</a:t>
            </a:r>
            <a:endParaRPr lang="en-US"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Therefore, the research proposal is titled defining corporate gifting culture in India.</a:t>
            </a:r>
            <a:endParaRPr lang="en-US"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In India corporate gift has a cultural influence, particularly during festivals such as Diwali, Eid, Christmas and any other corporate achievements. Gift giving is actually regarded as an act of continuing the previous ‘hosting’ behavior and maintaining goodwill in the business world in India. It’s usually a case of searching for good gifts to bring out, to express appreciation without having to overdo it; moderation and functionality rule the roost.</a:t>
            </a:r>
            <a:endParaRPr lang="en-US" b="0" dirty="0">
              <a:effectLst/>
            </a:endParaRPr>
          </a:p>
          <a:p>
            <a:br>
              <a:rPr lang="en-US" dirty="0"/>
            </a:br>
            <a:br>
              <a:rPr lang="en-US" dirty="0"/>
            </a:br>
            <a:endParaRPr lang="en-US" dirty="0"/>
          </a:p>
        </p:txBody>
      </p:sp>
    </p:spTree>
    <p:extLst>
      <p:ext uri="{BB962C8B-B14F-4D97-AF65-F5344CB8AC3E}">
        <p14:creationId xmlns:p14="http://schemas.microsoft.com/office/powerpoint/2010/main" val="162102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B97CA37-BCEB-8A99-D830-5C9A75731200}"/>
              </a:ext>
            </a:extLst>
          </p:cNvPr>
          <p:cNvSpPr txBox="1"/>
          <p:nvPr/>
        </p:nvSpPr>
        <p:spPr>
          <a:xfrm>
            <a:off x="137652" y="353960"/>
            <a:ext cx="11729883" cy="5047536"/>
          </a:xfrm>
          <a:prstGeom prst="rect">
            <a:avLst/>
          </a:prstGeom>
          <a:noFill/>
        </p:spPr>
        <p:txBody>
          <a:bodyPr wrap="square" rtlCol="0">
            <a:spAutoFit/>
          </a:bodyPr>
          <a:lstStyle/>
          <a:p>
            <a:pPr rtl="0">
              <a:spcBef>
                <a:spcPts val="1200"/>
              </a:spcBef>
              <a:spcAft>
                <a:spcPts val="1200"/>
              </a:spcAft>
            </a:pPr>
            <a:r>
              <a:rPr lang="en-US" sz="1800" b="1" i="0" u="none" strike="noStrike" dirty="0">
                <a:solidFill>
                  <a:srgbClr val="09090B"/>
                </a:solidFill>
                <a:effectLst/>
                <a:latin typeface="Arial" panose="020B0604020202020204" pitchFamily="34" charset="0"/>
              </a:rPr>
              <a:t>Corporate Gift Boxes: An Ideal Choice</a:t>
            </a:r>
            <a:endParaRPr lang="en-US"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Client gifts have been taken to new levels to enable an organization present a variety of gifts in one package, popularly known as the </a:t>
            </a:r>
            <a:r>
              <a:rPr lang="en-US" sz="1800" b="1" i="0" u="sng" strike="noStrike" dirty="0">
                <a:solidFill>
                  <a:srgbClr val="1155CC"/>
                </a:solidFill>
                <a:effectLst/>
                <a:latin typeface="Arial" panose="020B0604020202020204" pitchFamily="34" charset="0"/>
                <a:hlinkClick r:id="rId2"/>
              </a:rPr>
              <a:t>corporate gift boxes</a:t>
            </a:r>
            <a:r>
              <a:rPr lang="en-US" sz="1800" b="0" i="0" u="none" strike="noStrike" dirty="0">
                <a:solidFill>
                  <a:srgbClr val="09090B"/>
                </a:solidFill>
                <a:effectLst/>
                <a:latin typeface="Arial" panose="020B0604020202020204" pitchFamily="34" charset="0"/>
              </a:rPr>
              <a:t>. Baskets can contain anything from luxury chocolates and premium food hampers to imported foods as well as writing instruments and other corporate logo-embellished products. These boxes come as standard and can be personalized to suit the company’s requirements assuming they want to incorporate the company’s logo to create a novelty unboxing experience for the client or the employee.</a:t>
            </a:r>
            <a:endParaRPr lang="en-US" b="0" dirty="0">
              <a:effectLst/>
            </a:endParaRPr>
          </a:p>
          <a:p>
            <a:pPr rtl="0">
              <a:spcBef>
                <a:spcPts val="1200"/>
              </a:spcBef>
              <a:spcAft>
                <a:spcPts val="1200"/>
              </a:spcAft>
            </a:pPr>
            <a:r>
              <a:rPr lang="en-US" sz="1800" b="1" i="0" u="none" strike="noStrike" dirty="0">
                <a:solidFill>
                  <a:srgbClr val="09090B"/>
                </a:solidFill>
                <a:effectLst/>
                <a:latin typeface="Arial" panose="020B0604020202020204" pitchFamily="34" charset="0"/>
              </a:rPr>
              <a:t>Sections of Choosing the Best Corporate Gifts</a:t>
            </a:r>
            <a:endParaRPr lang="en-US"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To be able to choose the</a:t>
            </a:r>
            <a:r>
              <a:rPr lang="en-US" sz="1800" b="1" i="0" u="none" strike="noStrike" dirty="0">
                <a:solidFill>
                  <a:srgbClr val="09090B"/>
                </a:solidFill>
                <a:effectLst/>
                <a:latin typeface="Arial" panose="020B0604020202020204" pitchFamily="34" charset="0"/>
              </a:rPr>
              <a:t> </a:t>
            </a:r>
            <a:r>
              <a:rPr lang="en-US" sz="1800" b="1" i="0" u="sng" strike="noStrike" dirty="0">
                <a:solidFill>
                  <a:srgbClr val="1155CC"/>
                </a:solidFill>
                <a:effectLst/>
                <a:latin typeface="Arial" panose="020B0604020202020204" pitchFamily="34" charset="0"/>
                <a:hlinkClick r:id="rId3"/>
              </a:rPr>
              <a:t>best corporate gifts</a:t>
            </a:r>
            <a:r>
              <a:rPr lang="en-US" sz="1800" b="0" i="0" u="none" strike="noStrike" dirty="0">
                <a:solidFill>
                  <a:srgbClr val="09090B"/>
                </a:solidFill>
                <a:effectLst/>
                <a:latin typeface="Arial" panose="020B0604020202020204" pitchFamily="34" charset="0"/>
              </a:rPr>
              <a:t> then you have to understand the choice of the recipients. Getting quality items for gifts is always recommended but not so far from the truth that people should also personalize them. But in India, using something that represents the culture and effect of the receiver of the gift makes it more special. Accessorizing such gifts with personalized handmade crafts, </a:t>
            </a:r>
            <a:r>
              <a:rPr lang="en-US" sz="1800" b="0" i="0" u="none" strike="noStrike" dirty="0" err="1">
                <a:solidFill>
                  <a:srgbClr val="09090B"/>
                </a:solidFill>
                <a:effectLst/>
                <a:latin typeface="Arial" panose="020B0604020202020204" pitchFamily="34" charset="0"/>
              </a:rPr>
              <a:t>exclusiveorial</a:t>
            </a:r>
            <a:r>
              <a:rPr lang="en-US" sz="1800" b="0" i="0" u="none" strike="noStrike" dirty="0">
                <a:solidFill>
                  <a:srgbClr val="09090B"/>
                </a:solidFill>
                <a:effectLst/>
                <a:latin typeface="Arial" panose="020B0604020202020204" pitchFamily="34" charset="0"/>
              </a:rPr>
              <a:t> notebooks, or globe friendly products may just be perfect for them.</a:t>
            </a:r>
            <a:endParaRPr lang="en-US" b="0" dirty="0">
              <a:effectLst/>
            </a:endParaRPr>
          </a:p>
          <a:p>
            <a:br>
              <a:rPr lang="en-US" dirty="0"/>
            </a:br>
            <a:endParaRPr lang="en-US" dirty="0"/>
          </a:p>
        </p:txBody>
      </p:sp>
    </p:spTree>
    <p:extLst>
      <p:ext uri="{BB962C8B-B14F-4D97-AF65-F5344CB8AC3E}">
        <p14:creationId xmlns:p14="http://schemas.microsoft.com/office/powerpoint/2010/main" val="308676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A7948DB-5AC4-23D0-4569-EC0B6D57F2CD}"/>
              </a:ext>
            </a:extLst>
          </p:cNvPr>
          <p:cNvSpPr txBox="1"/>
          <p:nvPr/>
        </p:nvSpPr>
        <p:spPr>
          <a:xfrm>
            <a:off x="344129" y="383458"/>
            <a:ext cx="11562736" cy="4770537"/>
          </a:xfrm>
          <a:prstGeom prst="rect">
            <a:avLst/>
          </a:prstGeom>
          <a:noFill/>
        </p:spPr>
        <p:txBody>
          <a:bodyPr wrap="square" rtlCol="0">
            <a:spAutoFit/>
          </a:bodyPr>
          <a:lstStyle/>
          <a:p>
            <a:pPr rtl="0">
              <a:spcBef>
                <a:spcPts val="1200"/>
              </a:spcBef>
              <a:spcAft>
                <a:spcPts val="1200"/>
              </a:spcAft>
            </a:pPr>
            <a:r>
              <a:rPr lang="en-US" sz="1800" b="1" i="0" u="none" strike="noStrike" dirty="0">
                <a:solidFill>
                  <a:srgbClr val="09090B"/>
                </a:solidFill>
                <a:effectLst/>
                <a:latin typeface="Arial" panose="020B0604020202020204" pitchFamily="34" charset="0"/>
              </a:rPr>
              <a:t>Where to look for Corporate Gifting Companies in Pune and Beyond</a:t>
            </a:r>
            <a:endParaRPr lang="en-US"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Whether it’s</a:t>
            </a:r>
            <a:r>
              <a:rPr lang="en-US" sz="1800" b="0" i="0" u="sng" strike="noStrike" dirty="0">
                <a:solidFill>
                  <a:srgbClr val="1155CC"/>
                </a:solidFill>
                <a:effectLst/>
                <a:latin typeface="Arial" panose="020B0604020202020204" pitchFamily="34" charset="0"/>
                <a:hlinkClick r:id="rId2"/>
              </a:rPr>
              <a:t> </a:t>
            </a:r>
            <a:r>
              <a:rPr lang="en-US" sz="1800" b="1" i="0" u="sng" strike="noStrike" dirty="0">
                <a:solidFill>
                  <a:srgbClr val="1155CC"/>
                </a:solidFill>
                <a:effectLst/>
                <a:latin typeface="Arial" panose="020B0604020202020204" pitchFamily="34" charset="0"/>
                <a:hlinkClick r:id="rId2"/>
              </a:rPr>
              <a:t>corporate gifting companies in Pune</a:t>
            </a:r>
            <a:r>
              <a:rPr lang="en-US" sz="1800" b="0" i="0" u="none" strike="noStrike" dirty="0">
                <a:solidFill>
                  <a:srgbClr val="09090B"/>
                </a:solidFill>
                <a:effectLst/>
                <a:latin typeface="Arial" panose="020B0604020202020204" pitchFamily="34" charset="0"/>
              </a:rPr>
              <a:t> and other major cities that are offering you multiple choices and customization options, the experts are always ready to serve you. These companies know the local business culture, and they know how to pick the right gift to customers. Those they work with supply bespoke gifting solutions that take the stress out of the process and ensures each gift represents your brand values.</a:t>
            </a:r>
            <a:endParaRPr lang="en-US" b="0" dirty="0">
              <a:effectLst/>
            </a:endParaRPr>
          </a:p>
          <a:p>
            <a:pPr rtl="0">
              <a:spcBef>
                <a:spcPts val="1200"/>
              </a:spcBef>
              <a:spcAft>
                <a:spcPts val="1200"/>
              </a:spcAft>
            </a:pPr>
            <a:br>
              <a:rPr lang="en-US" b="0" dirty="0">
                <a:effectLst/>
              </a:rPr>
            </a:br>
            <a:r>
              <a:rPr lang="en-US" sz="1800" b="1" i="0" u="none" strike="noStrike" dirty="0">
                <a:solidFill>
                  <a:srgbClr val="09090B"/>
                </a:solidFill>
                <a:effectLst/>
                <a:latin typeface="Arial" panose="020B0604020202020204" pitchFamily="34" charset="0"/>
              </a:rPr>
              <a:t>Corporate Gifting: Building Strong Relationships in Business</a:t>
            </a:r>
            <a:endParaRPr lang="en-US"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To sum up, gifting for businesses in India is a great way to keep business relationships intact, gratitude and celebrating of shared wins. Thoughtful and culturally mindful gifting sent whether it’s corporate gift boxes on corporate gifting companies in Pune or not has a long term impact.</a:t>
            </a:r>
            <a:endParaRPr lang="en-US" b="0" dirty="0">
              <a:effectLst/>
            </a:endParaRPr>
          </a:p>
          <a:p>
            <a:br>
              <a:rPr lang="en-US" b="0" dirty="0">
                <a:effectLst/>
              </a:rPr>
            </a:br>
            <a:br>
              <a:rPr lang="en-US" b="0" dirty="0">
                <a:effectLst/>
              </a:rPr>
            </a:br>
            <a:endParaRPr lang="en-US" dirty="0"/>
          </a:p>
        </p:txBody>
      </p:sp>
    </p:spTree>
    <p:extLst>
      <p:ext uri="{BB962C8B-B14F-4D97-AF65-F5344CB8AC3E}">
        <p14:creationId xmlns:p14="http://schemas.microsoft.com/office/powerpoint/2010/main" val="4188205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383457" y="352338"/>
            <a:ext cx="11533239" cy="6254939"/>
          </a:xfrm>
        </p:spPr>
        <p:txBody>
          <a:bodyPr>
            <a:normAutofit/>
          </a:bodyPr>
          <a:lstStyle/>
          <a:p>
            <a:pPr marL="0" indent="0">
              <a:buNone/>
            </a:pPr>
            <a:r>
              <a:rPr lang="en-US" dirty="0">
                <a:solidFill>
                  <a:srgbClr val="242424"/>
                </a:solidFill>
                <a:latin typeface="DM Sans" pitchFamily="2" charset="0"/>
              </a:rPr>
              <a:t> </a:t>
            </a:r>
            <a:r>
              <a:rPr lang="en-US" b="1" dirty="0">
                <a:solidFill>
                  <a:srgbClr val="242424"/>
                </a:solidFill>
                <a:latin typeface="DM Sans" pitchFamily="2" charset="0"/>
              </a:rPr>
              <a:t>Contact us</a:t>
            </a:r>
          </a:p>
          <a:p>
            <a:pPr marL="0" indent="0">
              <a:buNone/>
            </a:pPr>
            <a:r>
              <a:rPr lang="en-US" b="1" dirty="0">
                <a:solidFill>
                  <a:srgbClr val="242424"/>
                </a:solidFill>
                <a:latin typeface="DM Sans" pitchFamily="2" charset="0"/>
              </a:rPr>
              <a:t>   </a:t>
            </a:r>
          </a:p>
          <a:p>
            <a:pPr algn="l" fontAlgn="base"/>
            <a:r>
              <a:rPr lang="en-US" sz="2000" dirty="0"/>
              <a:t>Curated Selection: Explore a wide variety of corporate gifts designed for clients and employees, offering thoughtful and meaningful selections for every occasion.</a:t>
            </a:r>
          </a:p>
          <a:p>
            <a:pPr algn="l" fontAlgn="base"/>
            <a:r>
              <a:rPr lang="en-US" sz="2000" dirty="0"/>
              <a:t>Customization Options: Personalize your gifts with branding and messaging options, creating memorable experiences that strengthen client and employee relationships.</a:t>
            </a:r>
          </a:p>
          <a:p>
            <a:pPr marL="0" indent="0" algn="l" fontAlgn="base">
              <a:buNone/>
            </a:pPr>
            <a:endParaRPr lang="en-US" sz="2000" b="0" i="0" dirty="0">
              <a:effectLst/>
              <a:latin typeface="Helvetica" panose="020B0604020202020204" pitchFamily="34" charset="0"/>
            </a:endParaRPr>
          </a:p>
          <a:p>
            <a:r>
              <a:rPr lang="en-IN" sz="2000" dirty="0">
                <a:hlinkClick r:id="rId2">
                  <a:extLst>
                    <a:ext uri="{A12FA001-AC4F-418D-AE19-62706E023703}">
                      <ahyp:hlinkClr xmlns:ahyp="http://schemas.microsoft.com/office/drawing/2018/hyperlinkcolor" val="tx"/>
                    </a:ext>
                  </a:extLst>
                </a:hlinkClick>
              </a:rPr>
              <a:t> </a:t>
            </a:r>
            <a:r>
              <a:rPr lang="en-IN" sz="2000" dirty="0">
                <a:hlinkClick r:id="rId3">
                  <a:extLst>
                    <a:ext uri="{A12FA001-AC4F-418D-AE19-62706E023703}">
                      <ahyp:hlinkClr xmlns:ahyp="http://schemas.microsoft.com/office/drawing/2018/hyperlinkcolor" val="tx"/>
                    </a:ext>
                  </a:extLst>
                </a:hlinkClick>
              </a:rPr>
              <a:t>https://growthigo.com/</a:t>
            </a:r>
            <a:r>
              <a:rPr lang="en-IN" sz="2000" dirty="0"/>
              <a:t> </a:t>
            </a:r>
          </a:p>
          <a:p>
            <a:pPr marL="0" indent="0">
              <a:buNone/>
            </a:pPr>
            <a:endParaRPr lang="en-IN" sz="2000" dirty="0"/>
          </a:p>
          <a:p>
            <a:r>
              <a:rPr lang="en-US" sz="2000" b="0" i="0" dirty="0">
                <a:effectLst/>
                <a:latin typeface="Helvetica" panose="020B0604020202020204" pitchFamily="34" charset="0"/>
              </a:rPr>
              <a:t>Office No – 703, ANP Landmark, Sr. no. 89, </a:t>
            </a:r>
            <a:r>
              <a:rPr lang="en-US" sz="2000" b="0" i="0" dirty="0" err="1">
                <a:effectLst/>
                <a:latin typeface="Helvetica" panose="020B0604020202020204" pitchFamily="34" charset="0"/>
              </a:rPr>
              <a:t>Bhumkar</a:t>
            </a:r>
            <a:r>
              <a:rPr lang="en-US" sz="2000" b="0" i="0" dirty="0">
                <a:effectLst/>
                <a:latin typeface="Helvetica" panose="020B0604020202020204" pitchFamily="34" charset="0"/>
              </a:rPr>
              <a:t> </a:t>
            </a:r>
            <a:r>
              <a:rPr lang="en-US" sz="2000" b="0" i="0" dirty="0" err="1">
                <a:effectLst/>
                <a:latin typeface="Helvetica" panose="020B0604020202020204" pitchFamily="34" charset="0"/>
              </a:rPr>
              <a:t>Chowk,Hinjawadi</a:t>
            </a:r>
            <a:r>
              <a:rPr lang="en-US" sz="2000" b="0" i="0" dirty="0">
                <a:effectLst/>
                <a:latin typeface="Helvetica" panose="020B0604020202020204" pitchFamily="34" charset="0"/>
              </a:rPr>
              <a:t> – </a:t>
            </a:r>
            <a:r>
              <a:rPr lang="en-US" sz="2000" b="0" i="0" dirty="0" err="1">
                <a:effectLst/>
                <a:latin typeface="Helvetica" panose="020B0604020202020204" pitchFamily="34" charset="0"/>
              </a:rPr>
              <a:t>Wakad</a:t>
            </a:r>
            <a:r>
              <a:rPr lang="en-US" sz="2000" b="0" i="0" dirty="0">
                <a:effectLst/>
                <a:latin typeface="Helvetica" panose="020B0604020202020204" pitchFamily="34" charset="0"/>
              </a:rPr>
              <a:t> Rd, Pune, Maharashtra 411057</a:t>
            </a:r>
          </a:p>
          <a:p>
            <a:pPr marL="0" indent="0" algn="l">
              <a:buNone/>
            </a:pPr>
            <a:endParaRPr lang="en-US" b="0" i="0" dirty="0">
              <a:solidFill>
                <a:srgbClr val="0A0A0A"/>
              </a:solidFill>
              <a:effectLst/>
              <a:latin typeface="Roboto" panose="02000000000000000000" pitchFamily="2" charset="0"/>
            </a:endParaRPr>
          </a:p>
          <a:p>
            <a:pPr marL="0" indent="0" algn="l">
              <a:buNone/>
            </a:pPr>
            <a:r>
              <a:rPr lang="en-US" b="1" dirty="0">
                <a:latin typeface="DM Sans" pitchFamily="2" charset="0"/>
              </a:rPr>
              <a:t> Phone</a:t>
            </a:r>
            <a:r>
              <a:rPr lang="en-US" b="1" dirty="0">
                <a:solidFill>
                  <a:srgbClr val="467886"/>
                </a:solidFill>
                <a:latin typeface="DM Sans" pitchFamily="2" charset="0"/>
              </a:rPr>
              <a:t> </a:t>
            </a:r>
            <a:r>
              <a:rPr lang="en-US" b="1" dirty="0">
                <a:latin typeface="DM Sans" pitchFamily="2" charset="0"/>
              </a:rPr>
              <a:t>: </a:t>
            </a:r>
            <a:r>
              <a:rPr lang="en-US" b="0" i="0" u="none" strike="noStrike" dirty="0">
                <a:effectLst/>
                <a:latin typeface="Inter Tight"/>
                <a:hlinkClick r:id="rId4"/>
              </a:rPr>
              <a:t>7709280369</a:t>
            </a:r>
            <a:endParaRPr lang="en-US" b="0" i="0" u="none" strike="noStrike" dirty="0">
              <a:effectLst/>
              <a:latin typeface="Inter Tight"/>
            </a:endParaRPr>
          </a:p>
          <a:p>
            <a:pPr marL="0" indent="0" algn="l">
              <a:buNone/>
            </a:pPr>
            <a:r>
              <a:rPr lang="en-US" b="1" dirty="0">
                <a:latin typeface="DM Sans" pitchFamily="2" charset="0"/>
              </a:rPr>
              <a:t> Email: </a:t>
            </a:r>
            <a:r>
              <a:rPr lang="en-US" b="0" i="0" u="none" strike="noStrike" dirty="0">
                <a:effectLst/>
                <a:latin typeface="Inter Tight"/>
                <a:hlinkClick r:id="rId5"/>
              </a:rPr>
              <a:t>Bhavesh@growthwayadvertising.com</a:t>
            </a:r>
            <a:endParaRPr lang="en-US" b="1" dirty="0">
              <a:latin typeface="DM Sans" pitchFamily="2" charset="0"/>
            </a:endParaRPr>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a:p>
            <a:endParaRPr lang="en-IN" dirty="0"/>
          </a:p>
          <a:p>
            <a:endParaRPr lang="en-IN" dirty="0"/>
          </a:p>
          <a:p>
            <a:endParaRPr lang="en-IN" dirty="0"/>
          </a:p>
          <a:p>
            <a:pPr marL="0" indent="0" rtl="0">
              <a:spcBef>
                <a:spcPts val="1200"/>
              </a:spcBef>
              <a:spcAft>
                <a:spcPts val="1200"/>
              </a:spcAft>
              <a:buNone/>
            </a:pPr>
            <a:endParaRPr lang="en-US" b="0" dirty="0">
              <a:effectLst/>
            </a:endParaRPr>
          </a:p>
        </p:txBody>
      </p:sp>
    </p:spTree>
    <p:extLst>
      <p:ext uri="{BB962C8B-B14F-4D97-AF65-F5344CB8AC3E}">
        <p14:creationId xmlns:p14="http://schemas.microsoft.com/office/powerpoint/2010/main" val="34274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355</TotalTime>
  <Words>626</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Aptos</vt:lpstr>
      <vt:lpstr>Aptos Display</vt:lpstr>
      <vt:lpstr>Arial</vt:lpstr>
      <vt:lpstr>DM Sans</vt:lpstr>
      <vt:lpstr>Helvetica</vt:lpstr>
      <vt:lpstr>Inter Tight</vt:lpstr>
      <vt:lpstr>Roboto</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Abhijeet Walke</cp:lastModifiedBy>
  <cp:revision>14</cp:revision>
  <dcterms:created xsi:type="dcterms:W3CDTF">2024-08-14T08:07:43Z</dcterms:created>
  <dcterms:modified xsi:type="dcterms:W3CDTF">2024-11-11T06:43:19Z</dcterms:modified>
</cp:coreProperties>
</file>