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0931-E713-F64F-08B1-47CD71086F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6485EA-26E5-8CF3-E5C6-76DF259869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09BADC-9939-0167-25E1-A002208C8FD5}"/>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5" name="Footer Placeholder 4">
            <a:extLst>
              <a:ext uri="{FF2B5EF4-FFF2-40B4-BE49-F238E27FC236}">
                <a16:creationId xmlns:a16="http://schemas.microsoft.com/office/drawing/2014/main" id="{316B198E-D7B3-8FA1-DEEC-FE828C411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82270C-9EEF-5BAC-8611-E117B1243363}"/>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1688747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81C6-077C-E143-5FB0-2E3F90B8D4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5657ED-1F8C-A2E2-1012-080AC50A33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A96A99-D975-098A-B712-91FD1F150368}"/>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5" name="Footer Placeholder 4">
            <a:extLst>
              <a:ext uri="{FF2B5EF4-FFF2-40B4-BE49-F238E27FC236}">
                <a16:creationId xmlns:a16="http://schemas.microsoft.com/office/drawing/2014/main" id="{0FF76586-4067-96D6-45D0-F1D2C54B8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03AF-75DA-D6C3-32C5-1982C20DD3EE}"/>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264984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4A5796-9E83-B2EF-396C-FACC8A0AE5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D9B0FB-40E3-799D-A9F4-1E1A3BFF54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690DF0-D73B-FC87-E970-1A32F24A6446}"/>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5" name="Footer Placeholder 4">
            <a:extLst>
              <a:ext uri="{FF2B5EF4-FFF2-40B4-BE49-F238E27FC236}">
                <a16:creationId xmlns:a16="http://schemas.microsoft.com/office/drawing/2014/main" id="{51CEB15C-0323-E631-B8AE-C9AB27164D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F24693-8411-1220-CF44-46AD8785E851}"/>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307635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7421-9280-D128-7FD4-E70BE1B3AA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84DEB6-C0D1-971A-7855-480CED137A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3C862C-52A4-578A-51F3-C82F219A57EE}"/>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5" name="Footer Placeholder 4">
            <a:extLst>
              <a:ext uri="{FF2B5EF4-FFF2-40B4-BE49-F238E27FC236}">
                <a16:creationId xmlns:a16="http://schemas.microsoft.com/office/drawing/2014/main" id="{EF1E86A1-F591-F5CB-1CD5-53BB681A3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50B620-CAA7-3F96-29C0-1D6C2431460D}"/>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3841792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ED219-A0B7-3D36-871A-A907564DD2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3DDBEB-2BC8-0DE2-2581-9A0E305D511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04197F-1CCF-E211-71BA-95226727A6E8}"/>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5" name="Footer Placeholder 4">
            <a:extLst>
              <a:ext uri="{FF2B5EF4-FFF2-40B4-BE49-F238E27FC236}">
                <a16:creationId xmlns:a16="http://schemas.microsoft.com/office/drawing/2014/main" id="{5D36F47D-AA33-7347-D307-21EF5D6BB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1EA60-BFBA-EB65-7D10-C632A57DB9AE}"/>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283847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8A8C-B9FE-75B8-1509-003443ABF2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653128-5A2A-AB77-720D-6EE22014EF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E97D22-5BD5-6066-E04C-49703E24EA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D61043-4A04-8958-041D-A535363A6288}"/>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6" name="Footer Placeholder 5">
            <a:extLst>
              <a:ext uri="{FF2B5EF4-FFF2-40B4-BE49-F238E27FC236}">
                <a16:creationId xmlns:a16="http://schemas.microsoft.com/office/drawing/2014/main" id="{B0ADA436-729F-F1D2-148E-B10F6BD1E9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DA2977-80F1-1552-E40F-604E37BFB9B9}"/>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3625811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57046-4369-7663-CDD1-E9CF9082E4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A9329F-D5DC-8EA5-3AAB-4D902C0E28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84B141-3E50-5CC3-06F3-092505F808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63575D-AA75-08A9-A908-93F4625CDE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F9F444-389A-9ADC-07E4-7FAAB88D84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5C4D5E-E2F9-0CAF-224C-BCD3F2A47422}"/>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8" name="Footer Placeholder 7">
            <a:extLst>
              <a:ext uri="{FF2B5EF4-FFF2-40B4-BE49-F238E27FC236}">
                <a16:creationId xmlns:a16="http://schemas.microsoft.com/office/drawing/2014/main" id="{45DDEA0A-A677-0831-FC79-FF1457C8D8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8DDBB7-D764-56CE-1C5D-871E858DBFC3}"/>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197497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2B8DE-C9ED-31F8-C9CD-4970414A90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1C0838-5E14-C821-555B-B414E0E514F9}"/>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4" name="Footer Placeholder 3">
            <a:extLst>
              <a:ext uri="{FF2B5EF4-FFF2-40B4-BE49-F238E27FC236}">
                <a16:creationId xmlns:a16="http://schemas.microsoft.com/office/drawing/2014/main" id="{E6AE6864-A23D-B073-4C05-0E4C2EE204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2D35AD-51AD-0862-F714-B536CFF1B7AD}"/>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288048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5C4C51-57F8-A026-601E-E2B592B408EB}"/>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3" name="Footer Placeholder 2">
            <a:extLst>
              <a:ext uri="{FF2B5EF4-FFF2-40B4-BE49-F238E27FC236}">
                <a16:creationId xmlns:a16="http://schemas.microsoft.com/office/drawing/2014/main" id="{E30EC1A4-FECC-2A0C-DDE5-3398334C84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55EA31-B767-3F5F-00F8-48DB227698AE}"/>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5276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26B4-E88D-E0BE-B91B-1D33A8518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E64C1C-62DE-9ABB-6608-CE8B03F43B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529A82-43BE-635E-9E6D-F9800E213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5FF0EE-EC25-A28E-E7E1-F7E2694EE439}"/>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6" name="Footer Placeholder 5">
            <a:extLst>
              <a:ext uri="{FF2B5EF4-FFF2-40B4-BE49-F238E27FC236}">
                <a16:creationId xmlns:a16="http://schemas.microsoft.com/office/drawing/2014/main" id="{1F46027D-C475-0958-E0BC-EF884562F0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C11A7-19EC-4E04-3542-4C7C55E07C6A}"/>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2647668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C65ED-20BA-E04A-F0ED-7C7C93C1E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13D41B-E63E-055A-708D-3726601BD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3A9F2C-71AC-8346-EDD5-CE97007A1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6BEF6F-F9EA-50EA-59AC-34B74140777C}"/>
              </a:ext>
            </a:extLst>
          </p:cNvPr>
          <p:cNvSpPr>
            <a:spLocks noGrp="1"/>
          </p:cNvSpPr>
          <p:nvPr>
            <p:ph type="dt" sz="half" idx="10"/>
          </p:nvPr>
        </p:nvSpPr>
        <p:spPr/>
        <p:txBody>
          <a:bodyPr/>
          <a:lstStyle/>
          <a:p>
            <a:fld id="{ED413CB3-6441-44E6-AF1B-DAD2428B70A2}" type="datetimeFigureOut">
              <a:rPr lang="en-US" smtClean="0"/>
              <a:t>11/28/2024</a:t>
            </a:fld>
            <a:endParaRPr lang="en-US"/>
          </a:p>
        </p:txBody>
      </p:sp>
      <p:sp>
        <p:nvSpPr>
          <p:cNvPr id="6" name="Footer Placeholder 5">
            <a:extLst>
              <a:ext uri="{FF2B5EF4-FFF2-40B4-BE49-F238E27FC236}">
                <a16:creationId xmlns:a16="http://schemas.microsoft.com/office/drawing/2014/main" id="{A789947E-D921-68FB-FB73-B909A79837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4CA9F-D175-4112-47D9-ED45CD7395DD}"/>
              </a:ext>
            </a:extLst>
          </p:cNvPr>
          <p:cNvSpPr>
            <a:spLocks noGrp="1"/>
          </p:cNvSpPr>
          <p:nvPr>
            <p:ph type="sldNum" sz="quarter" idx="12"/>
          </p:nvPr>
        </p:nvSpPr>
        <p:spPr/>
        <p:txBody>
          <a:bodyPr/>
          <a:lstStyle/>
          <a:p>
            <a:fld id="{0AED7410-89EF-47CA-97DF-DD9DCADB2C90}" type="slidenum">
              <a:rPr lang="en-US" smtClean="0"/>
              <a:t>‹#›</a:t>
            </a:fld>
            <a:endParaRPr lang="en-US"/>
          </a:p>
        </p:txBody>
      </p:sp>
    </p:spTree>
    <p:extLst>
      <p:ext uri="{BB962C8B-B14F-4D97-AF65-F5344CB8AC3E}">
        <p14:creationId xmlns:p14="http://schemas.microsoft.com/office/powerpoint/2010/main" val="31435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84145B-A758-49AA-0994-6F04577465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96AD9B-8283-1EC2-BAB8-5217DB55FD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C040C3-035F-0B7F-3F82-DF2E943C20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D413CB3-6441-44E6-AF1B-DAD2428B70A2}" type="datetimeFigureOut">
              <a:rPr lang="en-US" smtClean="0"/>
              <a:t>11/28/2024</a:t>
            </a:fld>
            <a:endParaRPr lang="en-US"/>
          </a:p>
        </p:txBody>
      </p:sp>
      <p:sp>
        <p:nvSpPr>
          <p:cNvPr id="5" name="Footer Placeholder 4">
            <a:extLst>
              <a:ext uri="{FF2B5EF4-FFF2-40B4-BE49-F238E27FC236}">
                <a16:creationId xmlns:a16="http://schemas.microsoft.com/office/drawing/2014/main" id="{0DD7A7E9-7DE3-665A-BE34-9622A67B0F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3B7A27F-CE4D-B58E-1E26-8A69BDD561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AED7410-89EF-47CA-97DF-DD9DCADB2C90}" type="slidenum">
              <a:rPr lang="en-US" smtClean="0"/>
              <a:t>‹#›</a:t>
            </a:fld>
            <a:endParaRPr lang="en-US"/>
          </a:p>
        </p:txBody>
      </p:sp>
    </p:spTree>
    <p:extLst>
      <p:ext uri="{BB962C8B-B14F-4D97-AF65-F5344CB8AC3E}">
        <p14:creationId xmlns:p14="http://schemas.microsoft.com/office/powerpoint/2010/main" val="4179840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ma360.com/customer-rebat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ima360.com/pricing-software/" TargetMode="External"/><Relationship Id="rId2" Type="http://schemas.openxmlformats.org/officeDocument/2006/relationships/hyperlink" Target="https://ima360.com/promotion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ima360.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53DBB-7BD6-B18C-6B5C-2E5398114CC0}"/>
              </a:ext>
            </a:extLst>
          </p:cNvPr>
          <p:cNvSpPr>
            <a:spLocks noGrp="1"/>
          </p:cNvSpPr>
          <p:nvPr>
            <p:ph type="ctrTitle"/>
          </p:nvPr>
        </p:nvSpPr>
        <p:spPr>
          <a:xfrm>
            <a:off x="122903" y="178466"/>
            <a:ext cx="11946193" cy="2387600"/>
          </a:xfrm>
        </p:spPr>
        <p:txBody>
          <a:bodyPr>
            <a:normAutofit/>
          </a:bodyPr>
          <a:lstStyle/>
          <a:p>
            <a:pPr rtl="0"/>
            <a:r>
              <a:rPr lang="en-US" sz="3200" b="1" i="0" u="none" strike="noStrike" dirty="0">
                <a:solidFill>
                  <a:srgbClr val="000000"/>
                </a:solidFill>
                <a:effectLst/>
                <a:latin typeface="Arial" panose="020B0604020202020204" pitchFamily="34" charset="0"/>
                <a:cs typeface="Arial" panose="020B0604020202020204" pitchFamily="34" charset="0"/>
              </a:rPr>
              <a:t>How to Streamline Your Rebate Process with Customer Rebate Management Tools</a:t>
            </a:r>
            <a:br>
              <a:rPr lang="en-US" sz="3200" b="0" dirty="0">
                <a:effectLst/>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4F89906-9EC3-B90D-3897-FAABDBA8FDA3}"/>
              </a:ext>
            </a:extLst>
          </p:cNvPr>
          <p:cNvSpPr>
            <a:spLocks noGrp="1"/>
          </p:cNvSpPr>
          <p:nvPr>
            <p:ph type="subTitle" idx="1"/>
          </p:nvPr>
        </p:nvSpPr>
        <p:spPr>
          <a:xfrm>
            <a:off x="122903" y="6345494"/>
            <a:ext cx="11946193" cy="1025012"/>
          </a:xfrm>
        </p:spPr>
        <p:txBody>
          <a:bodyPr/>
          <a:lstStyle/>
          <a:p>
            <a:r>
              <a:rPr lang="en-US" dirty="0">
                <a:solidFill>
                  <a:schemeClr val="tx2">
                    <a:lumMod val="90000"/>
                    <a:lumOff val="10000"/>
                  </a:schemeClr>
                </a:solidFill>
                <a:latin typeface="Arial" panose="020B0604020202020204" pitchFamily="34" charset="0"/>
                <a:cs typeface="Arial" panose="020B0604020202020204" pitchFamily="34" charset="0"/>
              </a:rPr>
              <a:t>https://ima360.com/</a:t>
            </a:r>
          </a:p>
          <a:p>
            <a:endParaRPr lang="en-US" dirty="0">
              <a:solidFill>
                <a:schemeClr val="tx2">
                  <a:lumMod val="90000"/>
                  <a:lumOff val="10000"/>
                </a:schemeClr>
              </a:solidFill>
            </a:endParaRPr>
          </a:p>
        </p:txBody>
      </p:sp>
      <p:pic>
        <p:nvPicPr>
          <p:cNvPr id="4" name="Picture 3" descr="A blue background with white text&#10;&#10;Description automatically generated">
            <a:extLst>
              <a:ext uri="{FF2B5EF4-FFF2-40B4-BE49-F238E27FC236}">
                <a16:creationId xmlns:a16="http://schemas.microsoft.com/office/drawing/2014/main" id="{DF2F37C1-641B-F31A-84E1-8485D2A56E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9778" y="2410699"/>
            <a:ext cx="3792441" cy="3318386"/>
          </a:xfrm>
          <a:prstGeom prst="rect">
            <a:avLst/>
          </a:prstGeom>
        </p:spPr>
      </p:pic>
    </p:spTree>
    <p:extLst>
      <p:ext uri="{BB962C8B-B14F-4D97-AF65-F5344CB8AC3E}">
        <p14:creationId xmlns:p14="http://schemas.microsoft.com/office/powerpoint/2010/main" val="3633394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BCC7C8-3F2F-98E1-B323-42719264C3FF}"/>
              </a:ext>
            </a:extLst>
          </p:cNvPr>
          <p:cNvSpPr txBox="1"/>
          <p:nvPr/>
        </p:nvSpPr>
        <p:spPr>
          <a:xfrm>
            <a:off x="0" y="103255"/>
            <a:ext cx="12192000" cy="6186309"/>
          </a:xfrm>
          <a:prstGeom prst="rect">
            <a:avLst/>
          </a:prstGeom>
          <a:noFill/>
        </p:spPr>
        <p:txBody>
          <a:bodyPr wrap="square">
            <a:spAutoFit/>
          </a:bodyPr>
          <a:lstStyle/>
          <a:p>
            <a:pPr rtl="0"/>
            <a:r>
              <a:rPr lang="en-US" b="0" i="0" u="none" strike="noStrike" dirty="0">
                <a:solidFill>
                  <a:srgbClr val="000000"/>
                </a:solidFill>
                <a:effectLst/>
                <a:latin typeface="Arial" panose="020B0604020202020204" pitchFamily="34" charset="0"/>
                <a:cs typeface="Arial" panose="020B0604020202020204" pitchFamily="34" charset="0"/>
              </a:rPr>
              <a:t>In today's highly competitive market It's common for businesses to offer discounts to attract and retain customers. But effectively managing a rebate program can be challenging without the right tools. Customer discount management software is essential to improving this process. To be confident in the correctness and maximize the impact of the discount. Here's how you can use these tools to optimize your discounting process.</a:t>
            </a:r>
            <a:endParaRPr lang="en-US" b="0" dirty="0">
              <a:effectLst/>
              <a:latin typeface="Arial" panose="020B0604020202020204" pitchFamily="34" charset="0"/>
              <a:cs typeface="Arial" panose="020B0604020202020204" pitchFamily="34" charset="0"/>
            </a:endParaRPr>
          </a:p>
          <a:p>
            <a:pPr rtl="0"/>
            <a:br>
              <a:rPr lang="en-US" b="0" dirty="0">
                <a:effectLst/>
                <a:latin typeface="Arial" panose="020B0604020202020204" pitchFamily="34" charset="0"/>
                <a:cs typeface="Arial" panose="020B0604020202020204" pitchFamily="34" charset="0"/>
              </a:rPr>
            </a:br>
            <a:r>
              <a:rPr lang="en-US" b="1" i="0" u="none" strike="noStrike" dirty="0">
                <a:solidFill>
                  <a:srgbClr val="000000"/>
                </a:solidFill>
                <a:effectLst/>
                <a:latin typeface="Arial" panose="020B0604020202020204" pitchFamily="34" charset="0"/>
                <a:cs typeface="Arial" panose="020B0604020202020204" pitchFamily="34" charset="0"/>
              </a:rPr>
              <a:t>1. Centralized Rebate Data Management</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One of the main challenges businesses face is tracking discounts across multiple channels, departments, or customer segments. The customer rebate management tool is a centralized platform where all discount related information is stored and accessed in real time. This integration ensures consistency across your discount programs. Eliminate errors caused by manual processes. and increase decision-making ability With everything in one place You can manage and analyze discount claims. Easily track progress</a:t>
            </a:r>
            <a:endParaRPr lang="en-US" b="0" dirty="0">
              <a:effectLst/>
              <a:latin typeface="Arial" panose="020B0604020202020204" pitchFamily="34" charset="0"/>
              <a:cs typeface="Arial" panose="020B0604020202020204" pitchFamily="34" charset="0"/>
            </a:endParaRPr>
          </a:p>
          <a:p>
            <a:pPr rtl="0"/>
            <a:br>
              <a:rPr lang="en-US" b="0" dirty="0">
                <a:effectLst/>
                <a:latin typeface="Arial" panose="020B0604020202020204" pitchFamily="34" charset="0"/>
                <a:cs typeface="Arial" panose="020B0604020202020204" pitchFamily="34" charset="0"/>
              </a:rPr>
            </a:br>
            <a:r>
              <a:rPr lang="en-US" b="1" i="0" u="none" strike="noStrike" dirty="0">
                <a:solidFill>
                  <a:srgbClr val="000000"/>
                </a:solidFill>
                <a:effectLst/>
                <a:latin typeface="Arial" panose="020B0604020202020204" pitchFamily="34" charset="0"/>
                <a:cs typeface="Arial" panose="020B0604020202020204" pitchFamily="34" charset="0"/>
              </a:rPr>
              <a:t>2. Automation for faster processing</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One of the most important benefits of using </a:t>
            </a:r>
            <a:r>
              <a:rPr lang="en-US" b="1" i="0" u="sng" strike="noStrike" dirty="0">
                <a:solidFill>
                  <a:srgbClr val="1155CC"/>
                </a:solidFill>
                <a:effectLst/>
                <a:latin typeface="Arial" panose="020B0604020202020204" pitchFamily="34" charset="0"/>
                <a:cs typeface="Arial" panose="020B0604020202020204" pitchFamily="34" charset="0"/>
                <a:hlinkClick r:id="rId2"/>
              </a:rPr>
              <a:t>customer rebate management</a:t>
            </a:r>
            <a:r>
              <a:rPr lang="en-US" b="0" i="0" u="none" strike="noStrike" dirty="0">
                <a:solidFill>
                  <a:srgbClr val="000000"/>
                </a:solidFill>
                <a:effectLst/>
                <a:latin typeface="Arial" panose="020B0604020202020204" pitchFamily="34" charset="0"/>
                <a:cs typeface="Arial" panose="020B0604020202020204" pitchFamily="34" charset="0"/>
              </a:rPr>
              <a:t> software is automation. Many manual tasks, such as data entry Discount calculation and communication with customers Can be automatic This will help expedite the processing of exemption claims and reduce time spent on administrative work. Automation not only improves operational efficiency; But it also reduces human error. This ensures that discounts are processed correctly and efficiently. This allows your team to focus on high-value tasks like analyzing discount performance and optimizing promotional strategies.</a:t>
            </a:r>
            <a:endParaRPr lang="en-US" b="0" dirty="0">
              <a:effectLst/>
              <a:latin typeface="Arial" panose="020B0604020202020204" pitchFamily="34" charset="0"/>
              <a:cs typeface="Arial" panose="020B0604020202020204" pitchFamily="34" charset="0"/>
            </a:endParaRPr>
          </a:p>
          <a:p>
            <a:pPr rtl="0"/>
            <a:br>
              <a:rPr lang="en-US" b="0" dirty="0">
                <a:effectLst/>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10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C1F118-7E65-DF31-41AA-D6E72E763082}"/>
              </a:ext>
            </a:extLst>
          </p:cNvPr>
          <p:cNvSpPr txBox="1"/>
          <p:nvPr/>
        </p:nvSpPr>
        <p:spPr>
          <a:xfrm>
            <a:off x="0" y="173102"/>
            <a:ext cx="12192000" cy="6463308"/>
          </a:xfrm>
          <a:prstGeom prst="rect">
            <a:avLst/>
          </a:prstGeom>
          <a:noFill/>
        </p:spPr>
        <p:txBody>
          <a:bodyPr wrap="square">
            <a:spAutoFit/>
          </a:bodyPr>
          <a:lstStyle/>
          <a:p>
            <a:pPr rtl="0"/>
            <a:r>
              <a:rPr lang="en-US" b="1" i="0" u="none" strike="noStrike" dirty="0">
                <a:solidFill>
                  <a:srgbClr val="000000"/>
                </a:solidFill>
                <a:effectLst/>
                <a:latin typeface="Arial" panose="020B0604020202020204" pitchFamily="34" charset="0"/>
                <a:cs typeface="Arial" panose="020B0604020202020204" pitchFamily="34" charset="0"/>
              </a:rPr>
              <a:t>3. Enhanced Transparency and Communication</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Customer rebate management tools provide transparency by clearly showing the status of rebate claims. Businesses and customers can easily track the progress of their discounts. Strengthen trust and improve customer satisfaction The software usually has a client portal where users can view claim status. Download required documents and send additional information when necessary. This level of transparency improves communication and reduces the need for manual follow-up. This saves time and effort.</a:t>
            </a:r>
            <a:endParaRPr lang="en-US" b="0" dirty="0">
              <a:effectLst/>
              <a:latin typeface="Arial" panose="020B0604020202020204" pitchFamily="34" charset="0"/>
              <a:cs typeface="Arial" panose="020B0604020202020204" pitchFamily="34" charset="0"/>
            </a:endParaRPr>
          </a:p>
          <a:p>
            <a:pPr rtl="0"/>
            <a:br>
              <a:rPr lang="en-US" b="0" dirty="0">
                <a:effectLst/>
                <a:latin typeface="Arial" panose="020B0604020202020204" pitchFamily="34" charset="0"/>
                <a:cs typeface="Arial" panose="020B0604020202020204" pitchFamily="34" charset="0"/>
              </a:rPr>
            </a:br>
            <a:r>
              <a:rPr lang="en-US" b="1" i="0" u="none" strike="noStrike" dirty="0">
                <a:solidFill>
                  <a:srgbClr val="000000"/>
                </a:solidFill>
                <a:effectLst/>
                <a:latin typeface="Arial" panose="020B0604020202020204" pitchFamily="34" charset="0"/>
                <a:cs typeface="Arial" panose="020B0604020202020204" pitchFamily="34" charset="0"/>
              </a:rPr>
              <a:t>4. Promotion Optimization Integration</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Effectively optimizing your promotions is important to ensure that discount offers align with your business's pricing strategy. Discount management tools often integrate seamlessly with </a:t>
            </a:r>
            <a:r>
              <a:rPr lang="en-US" b="1" i="0" u="sng" strike="noStrike" dirty="0">
                <a:solidFill>
                  <a:srgbClr val="1155CC"/>
                </a:solidFill>
                <a:effectLst/>
                <a:latin typeface="Arial" panose="020B0604020202020204" pitchFamily="34" charset="0"/>
                <a:cs typeface="Arial" panose="020B0604020202020204" pitchFamily="34" charset="0"/>
                <a:hlinkClick r:id="rId2"/>
              </a:rPr>
              <a:t>promotion optimization</a:t>
            </a:r>
            <a:r>
              <a:rPr lang="en-US" b="0" i="0" u="none" strike="noStrike" dirty="0">
                <a:solidFill>
                  <a:srgbClr val="000000"/>
                </a:solidFill>
                <a:effectLst/>
                <a:latin typeface="Arial" panose="020B0604020202020204" pitchFamily="34" charset="0"/>
                <a:cs typeface="Arial" panose="020B0604020202020204" pitchFamily="34" charset="0"/>
              </a:rPr>
              <a:t> software. Helping businesses Discount offers can be customized based on real-time market data and customer behavior. By analyzing purchasing patterns and competitive pricing strategies, businesses can design more targeted and effective discount programs. This will drive sales and maximize ROI.</a:t>
            </a:r>
            <a:endParaRPr lang="en-US" b="0" dirty="0">
              <a:effectLst/>
              <a:latin typeface="Arial" panose="020B0604020202020204" pitchFamily="34" charset="0"/>
              <a:cs typeface="Arial" panose="020B0604020202020204" pitchFamily="34" charset="0"/>
            </a:endParaRPr>
          </a:p>
          <a:p>
            <a:pPr rtl="0"/>
            <a:br>
              <a:rPr lang="en-US" b="0" dirty="0">
                <a:effectLst/>
                <a:latin typeface="Arial" panose="020B0604020202020204" pitchFamily="34" charset="0"/>
                <a:cs typeface="Arial" panose="020B0604020202020204" pitchFamily="34" charset="0"/>
              </a:rPr>
            </a:br>
            <a:r>
              <a:rPr lang="en-US" b="1" i="0" u="none" strike="noStrike" dirty="0">
                <a:solidFill>
                  <a:srgbClr val="000000"/>
                </a:solidFill>
                <a:effectLst/>
                <a:latin typeface="Arial" panose="020B0604020202020204" pitchFamily="34" charset="0"/>
                <a:cs typeface="Arial" panose="020B0604020202020204" pitchFamily="34" charset="0"/>
              </a:rPr>
              <a:t>5. Real-time analytics and reporting</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Customer discount management tools provide valuable insights through real-time analytics and reporting. These features help businesses measure the effectiveness of their discount programs and understand the impact of promotions. that has an effect on sales and profitability You can track key performance indicators (KPIs) such as redemption rates. Price per discount and the overall success of your promotional optimization strategy. With this information You can quickly adjust your discount program to improve results and ensure consistency with your </a:t>
            </a:r>
            <a:r>
              <a:rPr lang="en-US" b="1" i="0" u="sng" strike="noStrike" dirty="0">
                <a:solidFill>
                  <a:srgbClr val="1155CC"/>
                </a:solidFill>
                <a:effectLst/>
                <a:latin typeface="Arial" panose="020B0604020202020204" pitchFamily="34" charset="0"/>
                <a:cs typeface="Arial" panose="020B0604020202020204" pitchFamily="34" charset="0"/>
                <a:hlinkClick r:id="rId3"/>
              </a:rPr>
              <a:t>competitive pricing strategy</a:t>
            </a:r>
            <a:r>
              <a:rPr lang="en-US" b="0" i="0" u="none" strike="noStrike" dirty="0">
                <a:solidFill>
                  <a:srgbClr val="000000"/>
                </a:solidFill>
                <a:effectLst/>
                <a:latin typeface="Arial" panose="020B0604020202020204" pitchFamily="34" charset="0"/>
                <a:cs typeface="Arial" panose="020B0604020202020204" pitchFamily="34" charset="0"/>
              </a:rPr>
              <a:t>.</a:t>
            </a:r>
            <a:endParaRPr lang="en-US" b="0" dirty="0">
              <a:effectLst/>
              <a:latin typeface="Arial" panose="020B0604020202020204" pitchFamily="34" charset="0"/>
              <a:cs typeface="Arial" panose="020B0604020202020204" pitchFamily="34" charset="0"/>
            </a:endParaRPr>
          </a:p>
          <a:p>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4925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FAFA48-87F1-420F-1EAE-B42D5A47636C}"/>
              </a:ext>
            </a:extLst>
          </p:cNvPr>
          <p:cNvSpPr txBox="1"/>
          <p:nvPr/>
        </p:nvSpPr>
        <p:spPr>
          <a:xfrm>
            <a:off x="0" y="197346"/>
            <a:ext cx="12192000" cy="4247317"/>
          </a:xfrm>
          <a:prstGeom prst="rect">
            <a:avLst/>
          </a:prstGeom>
          <a:noFill/>
        </p:spPr>
        <p:txBody>
          <a:bodyPr wrap="square">
            <a:spAutoFit/>
          </a:bodyPr>
          <a:lstStyle/>
          <a:p>
            <a:pPr rtl="0"/>
            <a:r>
              <a:rPr lang="en-US" b="1" i="0" u="none" strike="noStrike" dirty="0">
                <a:solidFill>
                  <a:srgbClr val="000000"/>
                </a:solidFill>
                <a:effectLst/>
                <a:latin typeface="Arial" panose="020B0604020202020204" pitchFamily="34" charset="0"/>
                <a:cs typeface="Arial" panose="020B0604020202020204" pitchFamily="34" charset="0"/>
              </a:rPr>
              <a:t>6. Compliance and Auditing</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An important aspect of discount management is compliance with internal policies and external regulations. Discount management software often has built-in compliance features that help businesses comply with industry standards and regulations. Additionally, automated tracking and reporting tools make auditing easier. This is because these tools create a detailed account of all discount transactions. This reduces the risk of non-compliance and improves the audit process.</a:t>
            </a:r>
            <a:endParaRPr lang="en-US" b="0" dirty="0">
              <a:effectLst/>
              <a:latin typeface="Arial" panose="020B0604020202020204" pitchFamily="34" charset="0"/>
              <a:cs typeface="Arial" panose="020B0604020202020204" pitchFamily="34" charset="0"/>
            </a:endParaRPr>
          </a:p>
          <a:p>
            <a:pPr rtl="0"/>
            <a:br>
              <a:rPr lang="en-US" b="0" dirty="0">
                <a:effectLst/>
                <a:latin typeface="Arial" panose="020B0604020202020204" pitchFamily="34" charset="0"/>
                <a:cs typeface="Arial" panose="020B0604020202020204" pitchFamily="34" charset="0"/>
              </a:rPr>
            </a:br>
            <a:r>
              <a:rPr lang="en-US" b="1" i="0" u="none" strike="noStrike" dirty="0">
                <a:solidFill>
                  <a:srgbClr val="000000"/>
                </a:solidFill>
                <a:effectLst/>
                <a:latin typeface="Arial" panose="020B0604020202020204" pitchFamily="34" charset="0"/>
                <a:cs typeface="Arial" panose="020B0604020202020204" pitchFamily="34" charset="0"/>
              </a:rPr>
              <a:t>Conclusion</a:t>
            </a:r>
            <a:endParaRPr lang="en-US" b="0" dirty="0">
              <a:effectLst/>
              <a:latin typeface="Arial" panose="020B0604020202020204" pitchFamily="34" charset="0"/>
              <a:cs typeface="Arial" panose="020B0604020202020204" pitchFamily="34" charset="0"/>
            </a:endParaRPr>
          </a:p>
          <a:p>
            <a:pPr rtl="0"/>
            <a:r>
              <a:rPr lang="en-US" b="0" i="0" u="none" strike="noStrike" dirty="0">
                <a:solidFill>
                  <a:srgbClr val="000000"/>
                </a:solidFill>
                <a:effectLst/>
                <a:latin typeface="Arial" panose="020B0604020202020204" pitchFamily="34" charset="0"/>
                <a:cs typeface="Arial" panose="020B0604020202020204" pitchFamily="34" charset="0"/>
              </a:rPr>
              <a:t>Improving your discount process with a customer discount management tool can greatly improve efficiency, accuracy, and profitability. With automatic manual work Promotion Optimization and provide transparency These tools help ensure that discount programs run smoothly and efficiently. Integrating customer discount management with promotional optimization and competitive pricing strategies. It helps businesses stay ahead of the market by providing valuable incentives to their customers. </a:t>
            </a:r>
            <a:endParaRPr lang="en-US" b="0" dirty="0">
              <a:effectLst/>
              <a:latin typeface="Arial" panose="020B0604020202020204" pitchFamily="34" charset="0"/>
              <a:cs typeface="Arial" panose="020B0604020202020204" pitchFamily="34" charset="0"/>
            </a:endParaRPr>
          </a:p>
          <a:p>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29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4C85F-4189-F0EA-4AA7-12FB64256F0C}"/>
              </a:ext>
            </a:extLst>
          </p:cNvPr>
          <p:cNvSpPr txBox="1">
            <a:spLocks/>
          </p:cNvSpPr>
          <p:nvPr/>
        </p:nvSpPr>
        <p:spPr>
          <a:xfrm>
            <a:off x="188817" y="167497"/>
            <a:ext cx="10515600" cy="101350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latin typeface="Arial" panose="020B0604020202020204" pitchFamily="34" charset="0"/>
                <a:ea typeface="Roboto" panose="02000000000000000000" pitchFamily="2" charset="0"/>
                <a:cs typeface="Arial" panose="020B0604020202020204" pitchFamily="34" charset="0"/>
              </a:rPr>
              <a:t>Contact Us</a:t>
            </a:r>
          </a:p>
        </p:txBody>
      </p:sp>
      <p:sp>
        <p:nvSpPr>
          <p:cNvPr id="3" name="Rectangle 2">
            <a:extLst>
              <a:ext uri="{FF2B5EF4-FFF2-40B4-BE49-F238E27FC236}">
                <a16:creationId xmlns:a16="http://schemas.microsoft.com/office/drawing/2014/main" id="{13555CE7-32B0-4B6C-C9C2-385E4F916474}"/>
              </a:ext>
            </a:extLst>
          </p:cNvPr>
          <p:cNvSpPr/>
          <p:nvPr/>
        </p:nvSpPr>
        <p:spPr>
          <a:xfrm>
            <a:off x="188817" y="1690062"/>
            <a:ext cx="11713131" cy="3477875"/>
          </a:xfrm>
          <a:prstGeom prst="rect">
            <a:avLst/>
          </a:prstGeom>
        </p:spPr>
        <p:txBody>
          <a:bodyPr wrap="square">
            <a:spAutoFit/>
          </a:bodyPr>
          <a:lstStyle/>
          <a:p>
            <a:r>
              <a:rPr lang="en-US" sz="2000" dirty="0">
                <a:latin typeface="Arial" panose="020B0604020202020204" pitchFamily="34" charset="0"/>
                <a:ea typeface="Roboto" panose="02000000000000000000" pitchFamily="2" charset="0"/>
                <a:cs typeface="Arial" panose="020B0604020202020204" pitchFamily="34" charset="0"/>
              </a:rPr>
              <a:t>Feel free to contact us for any questions and doubts​ on</a:t>
            </a:r>
          </a:p>
          <a:p>
            <a:r>
              <a:rPr lang="en-US" sz="2000" b="1" dirty="0">
                <a:solidFill>
                  <a:schemeClr val="accent4"/>
                </a:solidFill>
                <a:latin typeface="Arial" panose="020B0604020202020204" pitchFamily="34" charset="0"/>
                <a:ea typeface="Roboto" panose="02000000000000000000" pitchFamily="2" charset="0"/>
                <a:cs typeface="Arial" panose="020B0604020202020204" pitchFamily="34" charset="0"/>
                <a:hlinkClick r:id="rId2">
                  <a:extLst>
                    <a:ext uri="{A12FA001-AC4F-418D-AE19-62706E023703}">
                      <ahyp:hlinkClr xmlns:ahyp="http://schemas.microsoft.com/office/drawing/2018/hyperlinkcolor" val="tx"/>
                    </a:ext>
                  </a:extLst>
                </a:hlinkClick>
              </a:rPr>
              <a:t>https://ima360.com/</a:t>
            </a:r>
            <a:endParaRPr lang="en-US" sz="2000" b="1" dirty="0">
              <a:solidFill>
                <a:schemeClr val="accent4"/>
              </a:solidFill>
              <a:latin typeface="Arial" panose="020B0604020202020204" pitchFamily="34" charset="0"/>
              <a:ea typeface="Roboto" panose="02000000000000000000" pitchFamily="2" charset="0"/>
              <a:cs typeface="Arial" panose="020B0604020202020204" pitchFamily="34" charset="0"/>
            </a:endParaRPr>
          </a:p>
          <a:p>
            <a:endParaRPr lang="en-US" sz="2000" dirty="0">
              <a:latin typeface="Arial" panose="020B0604020202020204" pitchFamily="34" charset="0"/>
              <a:ea typeface="Roboto" panose="02000000000000000000" pitchFamily="2" charset="0"/>
              <a:cs typeface="Arial" panose="020B0604020202020204" pitchFamily="34" charset="0"/>
            </a:endParaRPr>
          </a:p>
          <a:p>
            <a:pPr fontAlgn="base"/>
            <a:r>
              <a:rPr lang="en-US" sz="2000" b="1" dirty="0">
                <a:latin typeface="Arial" panose="020B0604020202020204" pitchFamily="34" charset="0"/>
                <a:ea typeface="Roboto" panose="02000000000000000000" pitchFamily="2" charset="0"/>
                <a:cs typeface="Arial" panose="020B0604020202020204" pitchFamily="34" charset="0"/>
              </a:rPr>
              <a:t>Phone No:</a:t>
            </a:r>
          </a:p>
          <a:p>
            <a:pPr algn="l" fontAlgn="base"/>
            <a:r>
              <a:rPr lang="en-US" sz="2000" b="0" i="0" dirty="0">
                <a:effectLst/>
                <a:latin typeface="Arial" panose="020B0604020202020204" pitchFamily="34" charset="0"/>
                <a:cs typeface="Arial" panose="020B0604020202020204" pitchFamily="34" charset="0"/>
              </a:rPr>
              <a:t>+1 214-584-6660</a:t>
            </a:r>
          </a:p>
          <a:p>
            <a:r>
              <a:rPr lang="en-US" sz="2000" b="1" dirty="0">
                <a:latin typeface="Arial" panose="020B0604020202020204" pitchFamily="34" charset="0"/>
                <a:ea typeface="Roboto" panose="02000000000000000000" pitchFamily="2" charset="0"/>
                <a:cs typeface="Arial" panose="020B0604020202020204" pitchFamily="34" charset="0"/>
              </a:rPr>
              <a:t>Email Address:</a:t>
            </a:r>
          </a:p>
          <a:p>
            <a:pPr algn="l" fontAlgn="base"/>
            <a:r>
              <a:rPr lang="en-US" sz="2000" b="0" i="0" dirty="0">
                <a:effectLst/>
                <a:latin typeface="Arial" panose="020B0604020202020204" pitchFamily="34" charset="0"/>
                <a:cs typeface="Arial" panose="020B0604020202020204" pitchFamily="34" charset="0"/>
              </a:rPr>
              <a:t>info@ima360.com</a:t>
            </a:r>
          </a:p>
          <a:p>
            <a:r>
              <a:rPr lang="en-US" sz="2000" b="1" dirty="0">
                <a:latin typeface="Arial" panose="020B0604020202020204" pitchFamily="34" charset="0"/>
                <a:ea typeface="Roboto" panose="02000000000000000000" pitchFamily="2" charset="0"/>
                <a:cs typeface="Arial" panose="020B0604020202020204" pitchFamily="34" charset="0"/>
              </a:rPr>
              <a:t>Head Office:</a:t>
            </a:r>
          </a:p>
          <a:p>
            <a:pPr algn="l" fontAlgn="base"/>
            <a:r>
              <a:rPr lang="en-US" sz="2000" b="0" i="0" dirty="0">
                <a:effectLst/>
                <a:latin typeface="Arial" panose="020B0604020202020204" pitchFamily="34" charset="0"/>
                <a:cs typeface="Arial" panose="020B0604020202020204" pitchFamily="34" charset="0"/>
              </a:rPr>
              <a:t>6600 Chase Oaks Blvd. Ste. 150, Plano, TX 75023</a:t>
            </a:r>
          </a:p>
          <a:p>
            <a:br>
              <a:rPr lang="en-US" sz="2000" b="0" i="0" dirty="0">
                <a:solidFill>
                  <a:srgbClr val="FFFFFF"/>
                </a:solidFill>
                <a:effectLst/>
                <a:latin typeface="Arial" panose="020B0604020202020204" pitchFamily="34" charset="0"/>
                <a:cs typeface="Arial" panose="020B0604020202020204" pitchFamily="34" charset="0"/>
              </a:rPr>
            </a:br>
            <a:endParaRPr lang="en-IN" sz="2000" dirty="0">
              <a:latin typeface="Arial" panose="020B0604020202020204" pitchFamily="34"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413410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TotalTime>
  <Words>729</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How to Streamline Your Rebate Process with Customer Rebate Management Tools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347</dc:creator>
  <cp:lastModifiedBy>347</cp:lastModifiedBy>
  <cp:revision>1</cp:revision>
  <dcterms:created xsi:type="dcterms:W3CDTF">2024-11-28T10:53:51Z</dcterms:created>
  <dcterms:modified xsi:type="dcterms:W3CDTF">2024-11-28T11:00:11Z</dcterms:modified>
</cp:coreProperties>
</file>