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8" d="100"/>
          <a:sy n="78" d="100"/>
        </p:scale>
        <p:origin x="83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EA2B2-7E74-D701-385B-593E4E0197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C759276-D381-8857-3628-0342A412ED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0768198-E097-F938-6232-8D278498DE8E}"/>
              </a:ext>
            </a:extLst>
          </p:cNvPr>
          <p:cNvSpPr>
            <a:spLocks noGrp="1"/>
          </p:cNvSpPr>
          <p:nvPr>
            <p:ph type="dt" sz="half" idx="10"/>
          </p:nvPr>
        </p:nvSpPr>
        <p:spPr/>
        <p:txBody>
          <a:bodyPr/>
          <a:lstStyle/>
          <a:p>
            <a:fld id="{98402535-41F4-4B30-96D1-E962A7343D0C}" type="datetimeFigureOut">
              <a:rPr lang="en-IN" smtClean="0"/>
              <a:t>05-11-2024</a:t>
            </a:fld>
            <a:endParaRPr lang="en-IN"/>
          </a:p>
        </p:txBody>
      </p:sp>
      <p:sp>
        <p:nvSpPr>
          <p:cNvPr id="5" name="Footer Placeholder 4">
            <a:extLst>
              <a:ext uri="{FF2B5EF4-FFF2-40B4-BE49-F238E27FC236}">
                <a16:creationId xmlns:a16="http://schemas.microsoft.com/office/drawing/2014/main" id="{A7385465-C384-B02A-F7E9-752FC3AB87E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CE7F303-4AF5-C6E2-E68B-3766287C5113}"/>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817706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A4E41-F34A-1048-623F-6116EC82B59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82D932F-BF5A-34EA-4E3E-2C9B24D2F2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F5349A6-04CC-BBDA-E223-4ED9333924FE}"/>
              </a:ext>
            </a:extLst>
          </p:cNvPr>
          <p:cNvSpPr>
            <a:spLocks noGrp="1"/>
          </p:cNvSpPr>
          <p:nvPr>
            <p:ph type="dt" sz="half" idx="10"/>
          </p:nvPr>
        </p:nvSpPr>
        <p:spPr/>
        <p:txBody>
          <a:bodyPr/>
          <a:lstStyle/>
          <a:p>
            <a:fld id="{98402535-41F4-4B30-96D1-E962A7343D0C}" type="datetimeFigureOut">
              <a:rPr lang="en-IN" smtClean="0"/>
              <a:t>05-11-2024</a:t>
            </a:fld>
            <a:endParaRPr lang="en-IN"/>
          </a:p>
        </p:txBody>
      </p:sp>
      <p:sp>
        <p:nvSpPr>
          <p:cNvPr id="5" name="Footer Placeholder 4">
            <a:extLst>
              <a:ext uri="{FF2B5EF4-FFF2-40B4-BE49-F238E27FC236}">
                <a16:creationId xmlns:a16="http://schemas.microsoft.com/office/drawing/2014/main" id="{94AF9C28-0DCC-5013-2D79-EA88D0140C7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663385E-64BF-4755-4FAC-22BA3BDD0A40}"/>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6783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5247C1-08B1-EE88-B6DD-6E886F47BF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6A32F72-1A2D-75BC-F6BF-48CB03FDF4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5A23165-08D6-7299-134A-E2A3D2A21455}"/>
              </a:ext>
            </a:extLst>
          </p:cNvPr>
          <p:cNvSpPr>
            <a:spLocks noGrp="1"/>
          </p:cNvSpPr>
          <p:nvPr>
            <p:ph type="dt" sz="half" idx="10"/>
          </p:nvPr>
        </p:nvSpPr>
        <p:spPr/>
        <p:txBody>
          <a:bodyPr/>
          <a:lstStyle/>
          <a:p>
            <a:fld id="{98402535-41F4-4B30-96D1-E962A7343D0C}" type="datetimeFigureOut">
              <a:rPr lang="en-IN" smtClean="0"/>
              <a:t>05-11-2024</a:t>
            </a:fld>
            <a:endParaRPr lang="en-IN"/>
          </a:p>
        </p:txBody>
      </p:sp>
      <p:sp>
        <p:nvSpPr>
          <p:cNvPr id="5" name="Footer Placeholder 4">
            <a:extLst>
              <a:ext uri="{FF2B5EF4-FFF2-40B4-BE49-F238E27FC236}">
                <a16:creationId xmlns:a16="http://schemas.microsoft.com/office/drawing/2014/main" id="{C6537196-E40C-20D7-FB09-9AFA89193AC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8C7ACEE-E722-4984-F084-6F0F3B90BBC9}"/>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45501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902ED-504F-19C8-565D-81C0A8469B9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6414CC8-B9FA-E893-9851-1C6196F360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B34810A-BB61-CBD1-1231-9A97E48EFCFE}"/>
              </a:ext>
            </a:extLst>
          </p:cNvPr>
          <p:cNvSpPr>
            <a:spLocks noGrp="1"/>
          </p:cNvSpPr>
          <p:nvPr>
            <p:ph type="dt" sz="half" idx="10"/>
          </p:nvPr>
        </p:nvSpPr>
        <p:spPr/>
        <p:txBody>
          <a:bodyPr/>
          <a:lstStyle/>
          <a:p>
            <a:fld id="{98402535-41F4-4B30-96D1-E962A7343D0C}" type="datetimeFigureOut">
              <a:rPr lang="en-IN" smtClean="0"/>
              <a:t>05-11-2024</a:t>
            </a:fld>
            <a:endParaRPr lang="en-IN"/>
          </a:p>
        </p:txBody>
      </p:sp>
      <p:sp>
        <p:nvSpPr>
          <p:cNvPr id="5" name="Footer Placeholder 4">
            <a:extLst>
              <a:ext uri="{FF2B5EF4-FFF2-40B4-BE49-F238E27FC236}">
                <a16:creationId xmlns:a16="http://schemas.microsoft.com/office/drawing/2014/main" id="{7236A876-F446-F74D-7F1E-2AD1A893387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779458-8153-3F84-6065-953F3794B8A7}"/>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770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67D3F-C465-4717-6B70-63CA1C9DDF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3259207-BA2F-B8B7-A19C-B175CEDB6F4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05202B-62FD-9485-E839-0E8D6518C939}"/>
              </a:ext>
            </a:extLst>
          </p:cNvPr>
          <p:cNvSpPr>
            <a:spLocks noGrp="1"/>
          </p:cNvSpPr>
          <p:nvPr>
            <p:ph type="dt" sz="half" idx="10"/>
          </p:nvPr>
        </p:nvSpPr>
        <p:spPr/>
        <p:txBody>
          <a:bodyPr/>
          <a:lstStyle/>
          <a:p>
            <a:fld id="{98402535-41F4-4B30-96D1-E962A7343D0C}" type="datetimeFigureOut">
              <a:rPr lang="en-IN" smtClean="0"/>
              <a:t>05-11-2024</a:t>
            </a:fld>
            <a:endParaRPr lang="en-IN"/>
          </a:p>
        </p:txBody>
      </p:sp>
      <p:sp>
        <p:nvSpPr>
          <p:cNvPr id="5" name="Footer Placeholder 4">
            <a:extLst>
              <a:ext uri="{FF2B5EF4-FFF2-40B4-BE49-F238E27FC236}">
                <a16:creationId xmlns:a16="http://schemas.microsoft.com/office/drawing/2014/main" id="{29884B89-43B7-CE10-11EC-F1F8BECCA8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E2402E9-B02B-04A2-1DD5-D4872DFA1892}"/>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701181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E5201-515B-DBB0-3A77-7DC6AA3DE04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91724AA-4241-C794-38DE-B4171E100B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13361DC-1F5B-0F33-5AFB-1A489E1D75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3BAA1F5-4FA2-A2A4-0FD4-E54ABC33E807}"/>
              </a:ext>
            </a:extLst>
          </p:cNvPr>
          <p:cNvSpPr>
            <a:spLocks noGrp="1"/>
          </p:cNvSpPr>
          <p:nvPr>
            <p:ph type="dt" sz="half" idx="10"/>
          </p:nvPr>
        </p:nvSpPr>
        <p:spPr/>
        <p:txBody>
          <a:bodyPr/>
          <a:lstStyle/>
          <a:p>
            <a:fld id="{98402535-41F4-4B30-96D1-E962A7343D0C}" type="datetimeFigureOut">
              <a:rPr lang="en-IN" smtClean="0"/>
              <a:t>05-11-2024</a:t>
            </a:fld>
            <a:endParaRPr lang="en-IN"/>
          </a:p>
        </p:txBody>
      </p:sp>
      <p:sp>
        <p:nvSpPr>
          <p:cNvPr id="6" name="Footer Placeholder 5">
            <a:extLst>
              <a:ext uri="{FF2B5EF4-FFF2-40B4-BE49-F238E27FC236}">
                <a16:creationId xmlns:a16="http://schemas.microsoft.com/office/drawing/2014/main" id="{76968E91-C6A4-BD9D-4199-A2E38661455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AA3C3B3-66F8-604D-2C89-0D5DD99631D8}"/>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524044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45DE-17A5-0D77-7A0C-3CED740259A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89833C4-8191-12B9-E73A-CC931E1069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9DD93D-DD58-B3A4-8932-7CEE343B63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9E91A21-314E-CD36-0341-AD6533F6D3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8C9595-A88F-5809-EDB2-8B2560230B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44ED7B9-B305-435B-D584-77943285F024}"/>
              </a:ext>
            </a:extLst>
          </p:cNvPr>
          <p:cNvSpPr>
            <a:spLocks noGrp="1"/>
          </p:cNvSpPr>
          <p:nvPr>
            <p:ph type="dt" sz="half" idx="10"/>
          </p:nvPr>
        </p:nvSpPr>
        <p:spPr/>
        <p:txBody>
          <a:bodyPr/>
          <a:lstStyle/>
          <a:p>
            <a:fld id="{98402535-41F4-4B30-96D1-E962A7343D0C}" type="datetimeFigureOut">
              <a:rPr lang="en-IN" smtClean="0"/>
              <a:t>05-11-2024</a:t>
            </a:fld>
            <a:endParaRPr lang="en-IN"/>
          </a:p>
        </p:txBody>
      </p:sp>
      <p:sp>
        <p:nvSpPr>
          <p:cNvPr id="8" name="Footer Placeholder 7">
            <a:extLst>
              <a:ext uri="{FF2B5EF4-FFF2-40B4-BE49-F238E27FC236}">
                <a16:creationId xmlns:a16="http://schemas.microsoft.com/office/drawing/2014/main" id="{11A435C0-CF55-DCB2-6887-4A0BD0666FA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9548FB1-63A4-F6EA-AB68-68149C058076}"/>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6883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AC50-0FDA-32CC-4963-9AA87C220A0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3616DCE-68CB-FB3C-B1F4-F3D405F18EFC}"/>
              </a:ext>
            </a:extLst>
          </p:cNvPr>
          <p:cNvSpPr>
            <a:spLocks noGrp="1"/>
          </p:cNvSpPr>
          <p:nvPr>
            <p:ph type="dt" sz="half" idx="10"/>
          </p:nvPr>
        </p:nvSpPr>
        <p:spPr/>
        <p:txBody>
          <a:bodyPr/>
          <a:lstStyle/>
          <a:p>
            <a:fld id="{98402535-41F4-4B30-96D1-E962A7343D0C}" type="datetimeFigureOut">
              <a:rPr lang="en-IN" smtClean="0"/>
              <a:t>05-11-2024</a:t>
            </a:fld>
            <a:endParaRPr lang="en-IN"/>
          </a:p>
        </p:txBody>
      </p:sp>
      <p:sp>
        <p:nvSpPr>
          <p:cNvPr id="4" name="Footer Placeholder 3">
            <a:extLst>
              <a:ext uri="{FF2B5EF4-FFF2-40B4-BE49-F238E27FC236}">
                <a16:creationId xmlns:a16="http://schemas.microsoft.com/office/drawing/2014/main" id="{6C1D1EA1-7FB7-88D6-D9F1-F9B02EA8AD4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A8CAA0B-F0BC-E1C6-5062-D1542FC5ED57}"/>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7647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A023E2-E44B-92B3-986D-67CE00FDA715}"/>
              </a:ext>
            </a:extLst>
          </p:cNvPr>
          <p:cNvSpPr>
            <a:spLocks noGrp="1"/>
          </p:cNvSpPr>
          <p:nvPr>
            <p:ph type="dt" sz="half" idx="10"/>
          </p:nvPr>
        </p:nvSpPr>
        <p:spPr/>
        <p:txBody>
          <a:bodyPr/>
          <a:lstStyle/>
          <a:p>
            <a:fld id="{98402535-41F4-4B30-96D1-E962A7343D0C}" type="datetimeFigureOut">
              <a:rPr lang="en-IN" smtClean="0"/>
              <a:t>05-11-2024</a:t>
            </a:fld>
            <a:endParaRPr lang="en-IN"/>
          </a:p>
        </p:txBody>
      </p:sp>
      <p:sp>
        <p:nvSpPr>
          <p:cNvPr id="3" name="Footer Placeholder 2">
            <a:extLst>
              <a:ext uri="{FF2B5EF4-FFF2-40B4-BE49-F238E27FC236}">
                <a16:creationId xmlns:a16="http://schemas.microsoft.com/office/drawing/2014/main" id="{4EB6835F-7B37-5B7F-2E58-B7B958EFBF1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AE94FD6-B61A-DFC9-FFDE-B690AE8D7601}"/>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184762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BE3BE-E68A-EA00-E0A6-914239B5A5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EBCB55C-BB29-3481-8E25-8F1BD2051A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3DE3E9D-65FA-98E4-6B1A-C19A633ECA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AEB29D-D1DC-6BB7-7FFA-B56723415128}"/>
              </a:ext>
            </a:extLst>
          </p:cNvPr>
          <p:cNvSpPr>
            <a:spLocks noGrp="1"/>
          </p:cNvSpPr>
          <p:nvPr>
            <p:ph type="dt" sz="half" idx="10"/>
          </p:nvPr>
        </p:nvSpPr>
        <p:spPr/>
        <p:txBody>
          <a:bodyPr/>
          <a:lstStyle/>
          <a:p>
            <a:fld id="{98402535-41F4-4B30-96D1-E962A7343D0C}" type="datetimeFigureOut">
              <a:rPr lang="en-IN" smtClean="0"/>
              <a:t>05-11-2024</a:t>
            </a:fld>
            <a:endParaRPr lang="en-IN"/>
          </a:p>
        </p:txBody>
      </p:sp>
      <p:sp>
        <p:nvSpPr>
          <p:cNvPr id="6" name="Footer Placeholder 5">
            <a:extLst>
              <a:ext uri="{FF2B5EF4-FFF2-40B4-BE49-F238E27FC236}">
                <a16:creationId xmlns:a16="http://schemas.microsoft.com/office/drawing/2014/main" id="{E80126E2-EBC4-9B9F-6C70-80816F4503C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1AA3AF7-C1AA-93BD-EC29-0644F7C0313F}"/>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1585997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9CBA6-2B0D-205F-C250-ED2A0FCBF6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80DE387-1345-6937-06A4-B11AE6CD31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708ABF5-4164-927F-6EA0-0A1AD79A44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068E59-844C-C30C-C03F-D1A515EFD3C2}"/>
              </a:ext>
            </a:extLst>
          </p:cNvPr>
          <p:cNvSpPr>
            <a:spLocks noGrp="1"/>
          </p:cNvSpPr>
          <p:nvPr>
            <p:ph type="dt" sz="half" idx="10"/>
          </p:nvPr>
        </p:nvSpPr>
        <p:spPr/>
        <p:txBody>
          <a:bodyPr/>
          <a:lstStyle/>
          <a:p>
            <a:fld id="{98402535-41F4-4B30-96D1-E962A7343D0C}" type="datetimeFigureOut">
              <a:rPr lang="en-IN" smtClean="0"/>
              <a:t>05-11-2024</a:t>
            </a:fld>
            <a:endParaRPr lang="en-IN"/>
          </a:p>
        </p:txBody>
      </p:sp>
      <p:sp>
        <p:nvSpPr>
          <p:cNvPr id="6" name="Footer Placeholder 5">
            <a:extLst>
              <a:ext uri="{FF2B5EF4-FFF2-40B4-BE49-F238E27FC236}">
                <a16:creationId xmlns:a16="http://schemas.microsoft.com/office/drawing/2014/main" id="{4A489F11-41AB-F39C-3B0D-72C08F4DCA8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C4B73CF-6DC4-A387-EE07-2D0BE4A9632F}"/>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851599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A93F57-DFDA-B2C8-BF7D-C14E21419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BC9502E-067B-002D-5CB0-5D23216386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0D4B39-0EEB-77F7-1B41-620186E83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402535-41F4-4B30-96D1-E962A7343D0C}" type="datetimeFigureOut">
              <a:rPr lang="en-IN" smtClean="0"/>
              <a:t>05-11-2024</a:t>
            </a:fld>
            <a:endParaRPr lang="en-IN"/>
          </a:p>
        </p:txBody>
      </p:sp>
      <p:sp>
        <p:nvSpPr>
          <p:cNvPr id="5" name="Footer Placeholder 4">
            <a:extLst>
              <a:ext uri="{FF2B5EF4-FFF2-40B4-BE49-F238E27FC236}">
                <a16:creationId xmlns:a16="http://schemas.microsoft.com/office/drawing/2014/main" id="{DFD72E4D-FD09-4D5D-C2E8-AACC93ECB2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0E2D1C3C-E8B6-41C3-8F7D-407AC1E2A7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33D7278-F8C9-40C7-BE40-90066ACF69B4}" type="slidenum">
              <a:rPr lang="en-IN" smtClean="0"/>
              <a:t>‹#›</a:t>
            </a:fld>
            <a:endParaRPr lang="en-IN"/>
          </a:p>
        </p:txBody>
      </p:sp>
    </p:spTree>
    <p:extLst>
      <p:ext uri="{BB962C8B-B14F-4D97-AF65-F5344CB8AC3E}">
        <p14:creationId xmlns:p14="http://schemas.microsoft.com/office/powerpoint/2010/main" val="438505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rowthigo.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growthigo.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growthigo.com/product-category/corporate-gifts-for-employe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growthigo.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growthigo.com/" TargetMode="External"/><Relationship Id="rId2" Type="http://schemas.openxmlformats.org/officeDocument/2006/relationships/hyperlink" Target="https://growthwayadvertising.com/" TargetMode="External"/><Relationship Id="rId1" Type="http://schemas.openxmlformats.org/officeDocument/2006/relationships/slideLayout" Target="../slideLayouts/slideLayout2.xml"/><Relationship Id="rId5" Type="http://schemas.openxmlformats.org/officeDocument/2006/relationships/hyperlink" Target="mailto:Bhavesh@growthwayadvertising.com" TargetMode="External"/><Relationship Id="rId4" Type="http://schemas.openxmlformats.org/officeDocument/2006/relationships/hyperlink" Target="tel:770928036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CB3AC21-9CB0-FFE7-CFF3-65C93F197ABA}"/>
              </a:ext>
            </a:extLst>
          </p:cNvPr>
          <p:cNvSpPr>
            <a:spLocks noGrp="1"/>
          </p:cNvSpPr>
          <p:nvPr>
            <p:ph type="subTitle" idx="1"/>
          </p:nvPr>
        </p:nvSpPr>
        <p:spPr>
          <a:xfrm>
            <a:off x="1524000" y="5407742"/>
            <a:ext cx="9144000" cy="963561"/>
          </a:xfrm>
        </p:spPr>
        <p:txBody>
          <a:bodyPr>
            <a:normAutofit/>
          </a:bodyPr>
          <a:lstStyle/>
          <a:p>
            <a:r>
              <a:rPr lang="en-IN" sz="2800" dirty="0">
                <a:hlinkClick r:id="rId2">
                  <a:extLst>
                    <a:ext uri="{A12FA001-AC4F-418D-AE19-62706E023703}">
                      <ahyp:hlinkClr xmlns:ahyp="http://schemas.microsoft.com/office/drawing/2018/hyperlinkcolor" val="tx"/>
                    </a:ext>
                  </a:extLst>
                </a:hlinkClick>
              </a:rPr>
              <a:t>https://growthigo.com/</a:t>
            </a:r>
            <a:endParaRPr lang="en-IN" sz="2800" dirty="0"/>
          </a:p>
        </p:txBody>
      </p:sp>
      <p:pic>
        <p:nvPicPr>
          <p:cNvPr id="4" name="Picture 3">
            <a:extLst>
              <a:ext uri="{FF2B5EF4-FFF2-40B4-BE49-F238E27FC236}">
                <a16:creationId xmlns:a16="http://schemas.microsoft.com/office/drawing/2014/main" id="{78091E01-D523-4B0F-6CBC-6DA6B59FF7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9696" y="2428568"/>
            <a:ext cx="8932608" cy="2172929"/>
          </a:xfrm>
          <a:prstGeom prst="rect">
            <a:avLst/>
          </a:prstGeom>
        </p:spPr>
      </p:pic>
      <p:sp>
        <p:nvSpPr>
          <p:cNvPr id="2" name="TextBox 1">
            <a:extLst>
              <a:ext uri="{FF2B5EF4-FFF2-40B4-BE49-F238E27FC236}">
                <a16:creationId xmlns:a16="http://schemas.microsoft.com/office/drawing/2014/main" id="{24C4FD20-2EB1-32DF-DDB9-7CA0E3F692BE}"/>
              </a:ext>
            </a:extLst>
          </p:cNvPr>
          <p:cNvSpPr txBox="1"/>
          <p:nvPr/>
        </p:nvSpPr>
        <p:spPr>
          <a:xfrm>
            <a:off x="698091" y="948228"/>
            <a:ext cx="10815484" cy="1661993"/>
          </a:xfrm>
          <a:prstGeom prst="rect">
            <a:avLst/>
          </a:prstGeom>
          <a:noFill/>
        </p:spPr>
        <p:txBody>
          <a:bodyPr wrap="square" rtlCol="0">
            <a:spAutoFit/>
          </a:bodyPr>
          <a:lstStyle/>
          <a:p>
            <a:pPr rtl="0">
              <a:spcBef>
                <a:spcPts val="1200"/>
              </a:spcBef>
              <a:spcAft>
                <a:spcPts val="1200"/>
              </a:spcAft>
            </a:pPr>
            <a:r>
              <a:rPr lang="en-US" sz="2800" b="1" i="0" u="none" strike="noStrike" dirty="0">
                <a:solidFill>
                  <a:srgbClr val="000000"/>
                </a:solidFill>
                <a:effectLst/>
                <a:latin typeface="Arial" panose="020B0604020202020204" pitchFamily="34" charset="0"/>
              </a:rPr>
              <a:t>Top 10 Corporate Gifts for Clients That Impress and Delight</a:t>
            </a:r>
            <a:endParaRPr lang="en-US" sz="2800" b="0" dirty="0">
              <a:effectLst/>
            </a:endParaRPr>
          </a:p>
          <a:p>
            <a:br>
              <a:rPr lang="en-US" sz="3200" dirty="0"/>
            </a:br>
            <a:endParaRPr lang="en-US" sz="3200" b="1" dirty="0">
              <a:effectLst/>
            </a:endParaRPr>
          </a:p>
        </p:txBody>
      </p:sp>
    </p:spTree>
    <p:extLst>
      <p:ext uri="{BB962C8B-B14F-4D97-AF65-F5344CB8AC3E}">
        <p14:creationId xmlns:p14="http://schemas.microsoft.com/office/powerpoint/2010/main" val="3255423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254B2E7-8F7E-6F37-343F-2F260A07ABB3}"/>
              </a:ext>
            </a:extLst>
          </p:cNvPr>
          <p:cNvSpPr txBox="1"/>
          <p:nvPr/>
        </p:nvSpPr>
        <p:spPr>
          <a:xfrm>
            <a:off x="167149" y="373626"/>
            <a:ext cx="11661058" cy="5909310"/>
          </a:xfrm>
          <a:prstGeom prst="rect">
            <a:avLst/>
          </a:prstGeom>
          <a:noFill/>
        </p:spPr>
        <p:txBody>
          <a:bodyPr wrap="square" rtlCol="0">
            <a:spAutoFit/>
          </a:bodyPr>
          <a:lstStyle/>
          <a:p>
            <a:pPr marL="457200" rtl="0">
              <a:spcBef>
                <a:spcPts val="1200"/>
              </a:spcBef>
              <a:spcAft>
                <a:spcPts val="1200"/>
              </a:spcAft>
            </a:pPr>
            <a:r>
              <a:rPr lang="en-US" sz="1800" b="0" i="0" u="none" strike="noStrike" dirty="0">
                <a:solidFill>
                  <a:srgbClr val="09090B"/>
                </a:solidFill>
                <a:effectLst/>
                <a:latin typeface="Arial" panose="020B0604020202020204" pitchFamily="34" charset="0"/>
              </a:rPr>
              <a:t>Business gifting occupies a critical place in business interaction. It does not only create bonds, but it is also memorable. Selecting the most appropriate corporate gifts would also improve the image and send the right message or appreciation. Here are the ten corporate gifts that should be on the top of your list this season:</a:t>
            </a:r>
          </a:p>
          <a:p>
            <a:pPr marL="457200" rtl="0">
              <a:spcBef>
                <a:spcPts val="1200"/>
              </a:spcBef>
              <a:spcAft>
                <a:spcPts val="1200"/>
              </a:spcAft>
            </a:pPr>
            <a:endParaRPr lang="en-US" b="0" dirty="0">
              <a:effectLst/>
            </a:endParaRPr>
          </a:p>
          <a:p>
            <a:pPr marL="457200" rtl="0">
              <a:spcBef>
                <a:spcPts val="1200"/>
              </a:spcBef>
              <a:spcAft>
                <a:spcPts val="1200"/>
              </a:spcAft>
            </a:pPr>
            <a:r>
              <a:rPr lang="en-US" sz="1800" b="1" i="0" u="none" strike="noStrike" dirty="0">
                <a:solidFill>
                  <a:srgbClr val="09090B"/>
                </a:solidFill>
                <a:effectLst/>
                <a:latin typeface="Arial" panose="020B0604020202020204" pitchFamily="34" charset="0"/>
              </a:rPr>
              <a:t>1.Customized Gift Boxes:</a:t>
            </a:r>
            <a:r>
              <a:rPr lang="en-US" sz="1800" b="0" i="0" u="none" strike="noStrike" dirty="0">
                <a:solidFill>
                  <a:srgbClr val="09090B"/>
                </a:solidFill>
                <a:effectLst/>
                <a:latin typeface="Arial" panose="020B0604020202020204" pitchFamily="34" charset="0"/>
              </a:rPr>
              <a:t> There is always a personal touch when something is done for you or for a friend. Luxury food hampers that include chocolates, wines, and or gadgets give a professional look to </a:t>
            </a:r>
            <a:r>
              <a:rPr lang="en-US" sz="1800" b="1" i="0" u="sng" strike="noStrike" dirty="0">
                <a:solidFill>
                  <a:srgbClr val="1155CC"/>
                </a:solidFill>
                <a:effectLst/>
                <a:latin typeface="Arial" panose="020B0604020202020204" pitchFamily="34" charset="0"/>
                <a:hlinkClick r:id="rId2"/>
              </a:rPr>
              <a:t>corporate gift boxes</a:t>
            </a:r>
            <a:r>
              <a:rPr lang="en-US" sz="1800" b="0" i="0" u="none" strike="noStrike" dirty="0">
                <a:solidFill>
                  <a:srgbClr val="09090B"/>
                </a:solidFill>
                <a:effectLst/>
                <a:latin typeface="Arial" panose="020B0604020202020204" pitchFamily="34" charset="0"/>
              </a:rPr>
              <a:t>. It means that, they can be customized according to the organizational culture and standards of your business.</a:t>
            </a:r>
            <a:endParaRPr lang="en-US" b="0" dirty="0">
              <a:effectLst/>
            </a:endParaRPr>
          </a:p>
          <a:p>
            <a:pPr marL="457200" rtl="0">
              <a:spcBef>
                <a:spcPts val="1200"/>
              </a:spcBef>
              <a:spcAft>
                <a:spcPts val="1200"/>
              </a:spcAft>
            </a:pPr>
            <a:r>
              <a:rPr lang="en-US" sz="1800" b="1" i="0" u="none" strike="noStrike" dirty="0">
                <a:solidFill>
                  <a:srgbClr val="09090B"/>
                </a:solidFill>
                <a:effectLst/>
                <a:latin typeface="Arial" panose="020B0604020202020204" pitchFamily="34" charset="0"/>
              </a:rPr>
              <a:t>2.Branded Tech Accessories: </a:t>
            </a:r>
            <a:r>
              <a:rPr lang="en-US" sz="1800" b="0" i="0" u="none" strike="noStrike" dirty="0">
                <a:solidFill>
                  <a:srgbClr val="09090B"/>
                </a:solidFill>
                <a:effectLst/>
                <a:latin typeface="Arial" panose="020B0604020202020204" pitchFamily="34" charset="0"/>
              </a:rPr>
              <a:t>Wireless chargers, a Bluetooth speaker, or headphones imprinted with your company’s logo are appropriate gifts clients will use often, reminding themselves of the gifting company.</a:t>
            </a:r>
            <a:endParaRPr lang="en-US" b="0" dirty="0">
              <a:effectLst/>
            </a:endParaRPr>
          </a:p>
          <a:p>
            <a:pPr marL="457200" rtl="0">
              <a:spcBef>
                <a:spcPts val="1200"/>
              </a:spcBef>
              <a:spcAft>
                <a:spcPts val="1200"/>
              </a:spcAft>
            </a:pPr>
            <a:r>
              <a:rPr lang="en-US" sz="1800" b="1" i="0" u="none" strike="noStrike" dirty="0">
                <a:solidFill>
                  <a:srgbClr val="09090B"/>
                </a:solidFill>
                <a:effectLst/>
                <a:latin typeface="Arial" panose="020B0604020202020204" pitchFamily="34" charset="0"/>
              </a:rPr>
              <a:t>3.Luxury Stationery: </a:t>
            </a:r>
            <a:r>
              <a:rPr lang="en-US" sz="1800" b="0" i="0" u="none" strike="noStrike" dirty="0">
                <a:solidFill>
                  <a:srgbClr val="09090B"/>
                </a:solidFill>
                <a:effectLst/>
                <a:latin typeface="Arial" panose="020B0604020202020204" pitchFamily="34" charset="0"/>
              </a:rPr>
              <a:t>Many people like those with nice outlooks, such as trinkets, pens, notebooks, or planners, and they can be integrated thoroughly. These </a:t>
            </a:r>
            <a:r>
              <a:rPr lang="en-US" sz="1800" b="0" i="0" u="none" strike="noStrike" dirty="0" err="1">
                <a:solidFill>
                  <a:srgbClr val="09090B"/>
                </a:solidFill>
                <a:effectLst/>
                <a:latin typeface="Arial" panose="020B0604020202020204" pitchFamily="34" charset="0"/>
              </a:rPr>
              <a:t>organisations</a:t>
            </a:r>
            <a:r>
              <a:rPr lang="en-US" sz="1800" b="0" i="0" u="none" strike="noStrike" dirty="0">
                <a:solidFill>
                  <a:srgbClr val="09090B"/>
                </a:solidFill>
                <a:effectLst/>
                <a:latin typeface="Arial" panose="020B0604020202020204" pitchFamily="34" charset="0"/>
              </a:rPr>
              <a:t> that deal with </a:t>
            </a:r>
            <a:r>
              <a:rPr lang="en-US" sz="1800" b="1" i="0" u="sng" strike="noStrike" dirty="0">
                <a:solidFill>
                  <a:srgbClr val="1155CC"/>
                </a:solidFill>
                <a:effectLst/>
                <a:latin typeface="Arial" panose="020B0604020202020204" pitchFamily="34" charset="0"/>
                <a:hlinkClick r:id="rId2"/>
              </a:rPr>
              <a:t>corporate gifting companies in </a:t>
            </a:r>
            <a:r>
              <a:rPr lang="en-US" sz="1800" b="1" i="0" u="sng" strike="noStrike" dirty="0" err="1">
                <a:solidFill>
                  <a:srgbClr val="1155CC"/>
                </a:solidFill>
                <a:effectLst/>
                <a:latin typeface="Arial" panose="020B0604020202020204" pitchFamily="34" charset="0"/>
                <a:hlinkClick r:id="rId2"/>
              </a:rPr>
              <a:t>pune</a:t>
            </a:r>
            <a:r>
              <a:rPr lang="en-US" sz="1800" b="0" i="0" u="none" strike="noStrike" dirty="0">
                <a:solidFill>
                  <a:srgbClr val="09090B"/>
                </a:solidFill>
                <a:effectLst/>
                <a:latin typeface="Arial" panose="020B0604020202020204" pitchFamily="34" charset="0"/>
              </a:rPr>
              <a:t> also offer very nice writing instruments that are a combination of business formal finished with style.</a:t>
            </a:r>
            <a:endParaRPr lang="en-US" b="0" dirty="0">
              <a:effectLst/>
            </a:endParaRPr>
          </a:p>
          <a:p>
            <a:br>
              <a:rPr lang="en-US" dirty="0"/>
            </a:br>
            <a:endParaRPr lang="en-US" dirty="0"/>
          </a:p>
        </p:txBody>
      </p:sp>
    </p:spTree>
    <p:extLst>
      <p:ext uri="{BB962C8B-B14F-4D97-AF65-F5344CB8AC3E}">
        <p14:creationId xmlns:p14="http://schemas.microsoft.com/office/powerpoint/2010/main" val="1621024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B97CA37-BCEB-8A99-D830-5C9A75731200}"/>
              </a:ext>
            </a:extLst>
          </p:cNvPr>
          <p:cNvSpPr txBox="1"/>
          <p:nvPr/>
        </p:nvSpPr>
        <p:spPr>
          <a:xfrm>
            <a:off x="137652" y="353960"/>
            <a:ext cx="11729883" cy="5047536"/>
          </a:xfrm>
          <a:prstGeom prst="rect">
            <a:avLst/>
          </a:prstGeom>
          <a:noFill/>
        </p:spPr>
        <p:txBody>
          <a:bodyPr wrap="square" rtlCol="0">
            <a:spAutoFit/>
          </a:bodyPr>
          <a:lstStyle/>
          <a:p>
            <a:pPr marL="457200" rtl="0">
              <a:spcBef>
                <a:spcPts val="1200"/>
              </a:spcBef>
              <a:spcAft>
                <a:spcPts val="1200"/>
              </a:spcAft>
            </a:pPr>
            <a:r>
              <a:rPr lang="en-US" sz="1800" b="1" i="0" u="none" strike="noStrike" dirty="0">
                <a:solidFill>
                  <a:srgbClr val="09090B"/>
                </a:solidFill>
                <a:effectLst/>
                <a:latin typeface="Arial" panose="020B0604020202020204" pitchFamily="34" charset="0"/>
              </a:rPr>
              <a:t>4.Eco-Friendly Products:</a:t>
            </a:r>
            <a:r>
              <a:rPr lang="en-US" sz="1800" b="0" i="0" u="none" strike="noStrike" dirty="0">
                <a:solidFill>
                  <a:srgbClr val="09090B"/>
                </a:solidFill>
                <a:effectLst/>
                <a:latin typeface="Arial" panose="020B0604020202020204" pitchFamily="34" charset="0"/>
              </a:rPr>
              <a:t> Since the concept of sustainability is being considered as critical, the</a:t>
            </a:r>
            <a:r>
              <a:rPr lang="en-US" sz="1800" b="0" i="0" u="sng" strike="noStrike" dirty="0">
                <a:solidFill>
                  <a:srgbClr val="1155CC"/>
                </a:solidFill>
                <a:effectLst/>
                <a:latin typeface="Arial" panose="020B0604020202020204" pitchFamily="34" charset="0"/>
                <a:hlinkClick r:id="rId2"/>
              </a:rPr>
              <a:t> </a:t>
            </a:r>
            <a:r>
              <a:rPr lang="en-US" sz="1800" b="1" i="0" u="sng" strike="noStrike" dirty="0">
                <a:solidFill>
                  <a:srgbClr val="1155CC"/>
                </a:solidFill>
                <a:effectLst/>
                <a:latin typeface="Arial" panose="020B0604020202020204" pitchFamily="34" charset="0"/>
                <a:hlinkClick r:id="rId2"/>
              </a:rPr>
              <a:t>best corporate gifts</a:t>
            </a:r>
            <a:r>
              <a:rPr lang="en-US" sz="1800" b="0" i="0" u="none" strike="noStrike" dirty="0">
                <a:solidFill>
                  <a:srgbClr val="09090B"/>
                </a:solidFill>
                <a:effectLst/>
                <a:latin typeface="Arial" panose="020B0604020202020204" pitchFamily="34" charset="0"/>
              </a:rPr>
              <a:t> are often bottles, bamboo items for office, or plant kits. This does make a hilarious point to prove that your company has the essence of environment.</a:t>
            </a:r>
            <a:endParaRPr lang="en-US" b="0" dirty="0">
              <a:effectLst/>
            </a:endParaRPr>
          </a:p>
          <a:p>
            <a:pPr marL="457200" rtl="0">
              <a:spcBef>
                <a:spcPts val="1200"/>
              </a:spcBef>
              <a:spcAft>
                <a:spcPts val="1200"/>
              </a:spcAft>
            </a:pPr>
            <a:r>
              <a:rPr lang="en-US" sz="1800" b="1" i="0" u="none" strike="noStrike" dirty="0">
                <a:solidFill>
                  <a:srgbClr val="09090B"/>
                </a:solidFill>
                <a:effectLst/>
                <a:latin typeface="Arial" panose="020B0604020202020204" pitchFamily="34" charset="0"/>
              </a:rPr>
              <a:t>5.Personalized Apparel:</a:t>
            </a:r>
            <a:r>
              <a:rPr lang="en-US" sz="1800" b="0" i="0" u="none" strike="noStrike" dirty="0">
                <a:solidFill>
                  <a:srgbClr val="09090B"/>
                </a:solidFill>
                <a:effectLst/>
                <a:latin typeface="Arial" panose="020B0604020202020204" pitchFamily="34" charset="0"/>
              </a:rPr>
              <a:t> Branded items such as T-shirts, caps or even jackets with discreet logos imprints are fashionable and also helpful tools that can be offered to clients impressed by the firm. The Internet is also used for matters related to brand identity.</a:t>
            </a:r>
            <a:endParaRPr lang="en-US" b="0" dirty="0">
              <a:effectLst/>
            </a:endParaRPr>
          </a:p>
          <a:p>
            <a:pPr marL="457200" rtl="0">
              <a:spcBef>
                <a:spcPts val="1200"/>
              </a:spcBef>
              <a:spcAft>
                <a:spcPts val="1200"/>
              </a:spcAft>
            </a:pPr>
            <a:r>
              <a:rPr lang="en-US" sz="1800" b="1" i="0" u="none" strike="noStrike" dirty="0">
                <a:solidFill>
                  <a:srgbClr val="09090B"/>
                </a:solidFill>
                <a:effectLst/>
                <a:latin typeface="Arial" panose="020B0604020202020204" pitchFamily="34" charset="0"/>
              </a:rPr>
              <a:t>6.Wellness Kits:</a:t>
            </a:r>
            <a:r>
              <a:rPr lang="en-US" sz="1800" b="0" i="0" u="none" strike="noStrike" dirty="0">
                <a:solidFill>
                  <a:srgbClr val="09090B"/>
                </a:solidFill>
                <a:effectLst/>
                <a:latin typeface="Arial" panose="020B0604020202020204" pitchFamily="34" charset="0"/>
              </a:rPr>
              <a:t> As you select your add-ons think through what you may consider contemplating, including items such as aromatherapy candles, herbal teas, and yoga mats that can show your clients that their wellness is important to you, which is a big plus in today’s world.</a:t>
            </a:r>
            <a:endParaRPr lang="en-US" b="0" dirty="0">
              <a:solidFill>
                <a:srgbClr val="09090B"/>
              </a:solidFill>
              <a:effectLst/>
              <a:latin typeface="Arial" panose="020B0604020202020204" pitchFamily="34" charset="0"/>
            </a:endParaRPr>
          </a:p>
          <a:p>
            <a:pPr marL="457200" rtl="0">
              <a:spcBef>
                <a:spcPts val="1200"/>
              </a:spcBef>
              <a:spcAft>
                <a:spcPts val="1200"/>
              </a:spcAft>
            </a:pPr>
            <a:br>
              <a:rPr lang="en-US" dirty="0"/>
            </a:br>
            <a:r>
              <a:rPr lang="en-US" sz="1800" b="1" i="0" u="none" strike="noStrike" dirty="0">
                <a:solidFill>
                  <a:srgbClr val="09090B"/>
                </a:solidFill>
                <a:effectLst/>
                <a:latin typeface="Arial" panose="020B0604020202020204" pitchFamily="34" charset="0"/>
              </a:rPr>
              <a:t>7.Luxury Food Hampers:</a:t>
            </a:r>
            <a:r>
              <a:rPr lang="en-US" sz="1800" b="0" i="0" u="none" strike="noStrike" dirty="0">
                <a:solidFill>
                  <a:srgbClr val="09090B"/>
                </a:solidFill>
                <a:effectLst/>
                <a:latin typeface="Arial" panose="020B0604020202020204" pitchFamily="34" charset="0"/>
              </a:rPr>
              <a:t> Meats, sea salts, oils, chocolate, gourmet/artisanal cheeses, exotic nuts and other specialty foods beverages such as wine baskets and beers are very appropriate gifts to show appreciation, especially at the year-end holidays.</a:t>
            </a:r>
            <a:endParaRPr lang="en-US" b="0" dirty="0">
              <a:effectLst/>
            </a:endParaRPr>
          </a:p>
          <a:p>
            <a:endParaRPr lang="en-US" dirty="0"/>
          </a:p>
        </p:txBody>
      </p:sp>
    </p:spTree>
    <p:extLst>
      <p:ext uri="{BB962C8B-B14F-4D97-AF65-F5344CB8AC3E}">
        <p14:creationId xmlns:p14="http://schemas.microsoft.com/office/powerpoint/2010/main" val="3086761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A7948DB-5AC4-23D0-4569-EC0B6D57F2CD}"/>
              </a:ext>
            </a:extLst>
          </p:cNvPr>
          <p:cNvSpPr txBox="1"/>
          <p:nvPr/>
        </p:nvSpPr>
        <p:spPr>
          <a:xfrm>
            <a:off x="344129" y="383458"/>
            <a:ext cx="11562736" cy="4493538"/>
          </a:xfrm>
          <a:prstGeom prst="rect">
            <a:avLst/>
          </a:prstGeom>
          <a:noFill/>
        </p:spPr>
        <p:txBody>
          <a:bodyPr wrap="square" rtlCol="0">
            <a:spAutoFit/>
          </a:bodyPr>
          <a:lstStyle/>
          <a:p>
            <a:pPr rtl="0">
              <a:spcBef>
                <a:spcPts val="1200"/>
              </a:spcBef>
              <a:spcAft>
                <a:spcPts val="1200"/>
              </a:spcAft>
            </a:pPr>
            <a:r>
              <a:rPr lang="en-US" sz="1800" b="0" i="0" u="none" strike="noStrike" dirty="0">
                <a:solidFill>
                  <a:srgbClr val="09090B"/>
                </a:solidFill>
                <a:effectLst/>
                <a:latin typeface="Arial" panose="020B0604020202020204" pitchFamily="34" charset="0"/>
              </a:rPr>
              <a:t> </a:t>
            </a:r>
            <a:r>
              <a:rPr lang="en-US" sz="1800" b="1" i="0" u="none" strike="noStrike" dirty="0">
                <a:solidFill>
                  <a:srgbClr val="09090B"/>
                </a:solidFill>
                <a:effectLst/>
                <a:latin typeface="Arial" panose="020B0604020202020204" pitchFamily="34" charset="0"/>
              </a:rPr>
              <a:t>8.Desk Essentials: </a:t>
            </a:r>
            <a:r>
              <a:rPr lang="en-US" sz="1800" b="0" i="0" u="none" strike="noStrike" dirty="0">
                <a:solidFill>
                  <a:srgbClr val="09090B"/>
                </a:solidFill>
                <a:effectLst/>
                <a:latin typeface="Arial" panose="020B0604020202020204" pitchFamily="34" charset="0"/>
              </a:rPr>
              <a:t>Office related products such as fancy desk calendars, exceptional mouse pads or a good quality chair are always welcome by clients who are mostly interacting  with their client by sitting on their desks.</a:t>
            </a:r>
            <a:endParaRPr lang="en-US" b="1" dirty="0">
              <a:solidFill>
                <a:srgbClr val="09090B"/>
              </a:solidFill>
              <a:latin typeface="Arial" panose="020B0604020202020204" pitchFamily="34" charset="0"/>
            </a:endParaRPr>
          </a:p>
          <a:p>
            <a:pPr rtl="0">
              <a:spcBef>
                <a:spcPts val="1200"/>
              </a:spcBef>
              <a:spcAft>
                <a:spcPts val="1200"/>
              </a:spcAft>
            </a:pPr>
            <a:r>
              <a:rPr lang="en-US" sz="1800" b="1" i="0" u="none" strike="noStrike" dirty="0">
                <a:solidFill>
                  <a:srgbClr val="09090B"/>
                </a:solidFill>
                <a:effectLst/>
                <a:latin typeface="Arial" panose="020B0604020202020204" pitchFamily="34" charset="0"/>
              </a:rPr>
              <a:t>9.Customized Calendars or Diaries:</a:t>
            </a:r>
            <a:r>
              <a:rPr lang="en-US" sz="1800" b="0" i="0" u="none" strike="noStrike" dirty="0">
                <a:solidFill>
                  <a:srgbClr val="09090B"/>
                </a:solidFill>
                <a:effectLst/>
                <a:latin typeface="Arial" panose="020B0604020202020204" pitchFamily="34" charset="0"/>
              </a:rPr>
              <a:t> When a year-round promotional tool such as a calendar or diary is designed well, your brand will remain in view at all times. There are functional and these gifts are received well by clients who possibly recognize the importance of order.</a:t>
            </a:r>
            <a:endParaRPr lang="en-US" b="0" dirty="0">
              <a:effectLst/>
            </a:endParaRPr>
          </a:p>
          <a:p>
            <a:pPr rtl="0">
              <a:spcBef>
                <a:spcPts val="1200"/>
              </a:spcBef>
              <a:spcAft>
                <a:spcPts val="1200"/>
              </a:spcAft>
            </a:pPr>
            <a:r>
              <a:rPr lang="en-US" sz="1800" b="1" i="0" u="none" strike="noStrike" dirty="0">
                <a:solidFill>
                  <a:srgbClr val="09090B"/>
                </a:solidFill>
                <a:effectLst/>
                <a:latin typeface="Arial" panose="020B0604020202020204" pitchFamily="34" charset="0"/>
              </a:rPr>
              <a:t>10.Gift Vouchers</a:t>
            </a:r>
            <a:r>
              <a:rPr lang="en-US" sz="1800" b="0" i="0" u="none" strike="noStrike" dirty="0">
                <a:solidFill>
                  <a:srgbClr val="09090B"/>
                </a:solidFill>
                <a:effectLst/>
                <a:latin typeface="Arial" panose="020B0604020202020204" pitchFamily="34" charset="0"/>
              </a:rPr>
              <a:t>: When in doubt, a gift voucher from a reputed brand or store has the advantage of allowing the clients to get what like best.</a:t>
            </a:r>
            <a:endParaRPr lang="en-US" b="0" dirty="0">
              <a:effectLst/>
            </a:endParaRPr>
          </a:p>
          <a:p>
            <a:pPr rtl="0">
              <a:spcBef>
                <a:spcPts val="1200"/>
              </a:spcBef>
              <a:spcAft>
                <a:spcPts val="1200"/>
              </a:spcAft>
            </a:pPr>
            <a:r>
              <a:rPr lang="en-US" sz="1800" b="0" i="0" u="none" strike="noStrike" dirty="0">
                <a:solidFill>
                  <a:srgbClr val="09090B"/>
                </a:solidFill>
                <a:effectLst/>
                <a:latin typeface="Arial" panose="020B0604020202020204" pitchFamily="34" charset="0"/>
              </a:rPr>
              <a:t>Be it sourcing from </a:t>
            </a:r>
            <a:r>
              <a:rPr lang="en-US" sz="1800" b="1" i="0" u="sng" strike="noStrike" dirty="0">
                <a:solidFill>
                  <a:srgbClr val="1155CC"/>
                </a:solidFill>
                <a:effectLst/>
                <a:latin typeface="Arial" panose="020B0604020202020204" pitchFamily="34" charset="0"/>
                <a:hlinkClick r:id="rId2"/>
              </a:rPr>
              <a:t>corporate gifts India</a:t>
            </a:r>
            <a:r>
              <a:rPr lang="en-US" sz="1800" b="0" i="0" u="none" strike="noStrike" dirty="0">
                <a:solidFill>
                  <a:srgbClr val="09090B"/>
                </a:solidFill>
                <a:effectLst/>
                <a:latin typeface="Arial" panose="020B0604020202020204" pitchFamily="34" charset="0"/>
              </a:rPr>
              <a:t> or in search for the appropriate corporate gift for clients, the wise choice and quality corporate gifts will help to build up much needed capital goodwill and make a lasting impression.</a:t>
            </a:r>
            <a:endParaRPr lang="en-US" b="0" dirty="0">
              <a:effectLst/>
            </a:endParaRPr>
          </a:p>
          <a:p>
            <a:br>
              <a:rPr lang="en-US" b="0" dirty="0">
                <a:effectLst/>
              </a:rPr>
            </a:br>
            <a:endParaRPr lang="en-US" dirty="0"/>
          </a:p>
        </p:txBody>
      </p:sp>
    </p:spTree>
    <p:extLst>
      <p:ext uri="{BB962C8B-B14F-4D97-AF65-F5344CB8AC3E}">
        <p14:creationId xmlns:p14="http://schemas.microsoft.com/office/powerpoint/2010/main" val="4188205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383457" y="352338"/>
            <a:ext cx="11533239" cy="6254939"/>
          </a:xfrm>
        </p:spPr>
        <p:txBody>
          <a:bodyPr>
            <a:normAutofit/>
          </a:bodyPr>
          <a:lstStyle/>
          <a:p>
            <a:pPr marL="0" indent="0">
              <a:buNone/>
            </a:pPr>
            <a:r>
              <a:rPr lang="en-US" dirty="0">
                <a:solidFill>
                  <a:srgbClr val="242424"/>
                </a:solidFill>
                <a:latin typeface="DM Sans" pitchFamily="2" charset="0"/>
              </a:rPr>
              <a:t> </a:t>
            </a:r>
            <a:r>
              <a:rPr lang="en-US" b="1" dirty="0">
                <a:solidFill>
                  <a:srgbClr val="242424"/>
                </a:solidFill>
                <a:latin typeface="DM Sans" pitchFamily="2" charset="0"/>
              </a:rPr>
              <a:t>Contact us</a:t>
            </a:r>
          </a:p>
          <a:p>
            <a:pPr marL="0" indent="0">
              <a:buNone/>
            </a:pPr>
            <a:r>
              <a:rPr lang="en-US" b="1" dirty="0">
                <a:solidFill>
                  <a:srgbClr val="242424"/>
                </a:solidFill>
                <a:latin typeface="DM Sans" pitchFamily="2" charset="0"/>
              </a:rPr>
              <a:t>   </a:t>
            </a:r>
          </a:p>
          <a:p>
            <a:pPr algn="l" fontAlgn="base"/>
            <a:r>
              <a:rPr lang="en-US" sz="2000" dirty="0"/>
              <a:t>Curated Selection: Explore a wide variety of corporate gifts designed for clients and employees, offering thoughtful and meaningful selections for every occasion.</a:t>
            </a:r>
          </a:p>
          <a:p>
            <a:pPr algn="l" fontAlgn="base"/>
            <a:r>
              <a:rPr lang="en-US" sz="2000" dirty="0"/>
              <a:t>Customization Options: Personalize your gifts with branding and messaging options, creating memorable experiences that strengthen client and employee relationships.</a:t>
            </a:r>
          </a:p>
          <a:p>
            <a:pPr marL="0" indent="0" algn="l" fontAlgn="base">
              <a:buNone/>
            </a:pPr>
            <a:endParaRPr lang="en-US" sz="2000" b="0" i="0" dirty="0">
              <a:effectLst/>
              <a:latin typeface="Helvetica" panose="020B0604020202020204" pitchFamily="34" charset="0"/>
            </a:endParaRPr>
          </a:p>
          <a:p>
            <a:r>
              <a:rPr lang="en-IN" sz="2000" dirty="0">
                <a:hlinkClick r:id="rId2">
                  <a:extLst>
                    <a:ext uri="{A12FA001-AC4F-418D-AE19-62706E023703}">
                      <ahyp:hlinkClr xmlns:ahyp="http://schemas.microsoft.com/office/drawing/2018/hyperlinkcolor" val="tx"/>
                    </a:ext>
                  </a:extLst>
                </a:hlinkClick>
              </a:rPr>
              <a:t> </a:t>
            </a:r>
            <a:r>
              <a:rPr lang="en-IN" sz="2000" dirty="0">
                <a:hlinkClick r:id="rId3">
                  <a:extLst>
                    <a:ext uri="{A12FA001-AC4F-418D-AE19-62706E023703}">
                      <ahyp:hlinkClr xmlns:ahyp="http://schemas.microsoft.com/office/drawing/2018/hyperlinkcolor" val="tx"/>
                    </a:ext>
                  </a:extLst>
                </a:hlinkClick>
              </a:rPr>
              <a:t>https://growthigo.com/</a:t>
            </a:r>
            <a:r>
              <a:rPr lang="en-IN" sz="2000" dirty="0"/>
              <a:t> </a:t>
            </a:r>
          </a:p>
          <a:p>
            <a:pPr marL="0" indent="0">
              <a:buNone/>
            </a:pPr>
            <a:endParaRPr lang="en-IN" sz="2000" dirty="0"/>
          </a:p>
          <a:p>
            <a:r>
              <a:rPr lang="en-US" sz="2000" b="0" i="0" dirty="0">
                <a:effectLst/>
                <a:latin typeface="Helvetica" panose="020B0604020202020204" pitchFamily="34" charset="0"/>
              </a:rPr>
              <a:t>Office No – 703, ANP Landmark, Sr. no. 89, </a:t>
            </a:r>
            <a:r>
              <a:rPr lang="en-US" sz="2000" b="0" i="0" dirty="0" err="1">
                <a:effectLst/>
                <a:latin typeface="Helvetica" panose="020B0604020202020204" pitchFamily="34" charset="0"/>
              </a:rPr>
              <a:t>Bhumkar</a:t>
            </a:r>
            <a:r>
              <a:rPr lang="en-US" sz="2000" b="0" i="0" dirty="0">
                <a:effectLst/>
                <a:latin typeface="Helvetica" panose="020B0604020202020204" pitchFamily="34" charset="0"/>
              </a:rPr>
              <a:t> </a:t>
            </a:r>
            <a:r>
              <a:rPr lang="en-US" sz="2000" b="0" i="0" dirty="0" err="1">
                <a:effectLst/>
                <a:latin typeface="Helvetica" panose="020B0604020202020204" pitchFamily="34" charset="0"/>
              </a:rPr>
              <a:t>Chowk,Hinjawadi</a:t>
            </a:r>
            <a:r>
              <a:rPr lang="en-US" sz="2000" b="0" i="0" dirty="0">
                <a:effectLst/>
                <a:latin typeface="Helvetica" panose="020B0604020202020204" pitchFamily="34" charset="0"/>
              </a:rPr>
              <a:t> – </a:t>
            </a:r>
            <a:r>
              <a:rPr lang="en-US" sz="2000" b="0" i="0" dirty="0" err="1">
                <a:effectLst/>
                <a:latin typeface="Helvetica" panose="020B0604020202020204" pitchFamily="34" charset="0"/>
              </a:rPr>
              <a:t>Wakad</a:t>
            </a:r>
            <a:r>
              <a:rPr lang="en-US" sz="2000" b="0" i="0" dirty="0">
                <a:effectLst/>
                <a:latin typeface="Helvetica" panose="020B0604020202020204" pitchFamily="34" charset="0"/>
              </a:rPr>
              <a:t> Rd, Pune, Maharashtra 411057</a:t>
            </a:r>
          </a:p>
          <a:p>
            <a:pPr marL="0" indent="0" algn="l">
              <a:buNone/>
            </a:pPr>
            <a:endParaRPr lang="en-US" b="0" i="0" dirty="0">
              <a:solidFill>
                <a:srgbClr val="0A0A0A"/>
              </a:solidFill>
              <a:effectLst/>
              <a:latin typeface="Roboto" panose="02000000000000000000" pitchFamily="2" charset="0"/>
            </a:endParaRPr>
          </a:p>
          <a:p>
            <a:pPr marL="0" indent="0" algn="l">
              <a:buNone/>
            </a:pPr>
            <a:r>
              <a:rPr lang="en-US" b="1" dirty="0">
                <a:latin typeface="DM Sans" pitchFamily="2" charset="0"/>
              </a:rPr>
              <a:t> Phone</a:t>
            </a:r>
            <a:r>
              <a:rPr lang="en-US" b="1" dirty="0">
                <a:solidFill>
                  <a:srgbClr val="467886"/>
                </a:solidFill>
                <a:latin typeface="DM Sans" pitchFamily="2" charset="0"/>
              </a:rPr>
              <a:t> </a:t>
            </a:r>
            <a:r>
              <a:rPr lang="en-US" b="1" dirty="0">
                <a:latin typeface="DM Sans" pitchFamily="2" charset="0"/>
              </a:rPr>
              <a:t>: </a:t>
            </a:r>
            <a:r>
              <a:rPr lang="en-US" b="0" i="0" u="none" strike="noStrike" dirty="0">
                <a:effectLst/>
                <a:latin typeface="Inter Tight"/>
                <a:hlinkClick r:id="rId4"/>
              </a:rPr>
              <a:t>7709280369</a:t>
            </a:r>
            <a:endParaRPr lang="en-US" b="0" i="0" u="none" strike="noStrike" dirty="0">
              <a:effectLst/>
              <a:latin typeface="Inter Tight"/>
            </a:endParaRPr>
          </a:p>
          <a:p>
            <a:pPr marL="0" indent="0" algn="l">
              <a:buNone/>
            </a:pPr>
            <a:r>
              <a:rPr lang="en-US" b="1" dirty="0">
                <a:latin typeface="DM Sans" pitchFamily="2" charset="0"/>
              </a:rPr>
              <a:t> Email: </a:t>
            </a:r>
            <a:r>
              <a:rPr lang="en-US" b="0" i="0" u="none" strike="noStrike" dirty="0">
                <a:effectLst/>
                <a:latin typeface="Inter Tight"/>
                <a:hlinkClick r:id="rId5"/>
              </a:rPr>
              <a:t>Bhavesh@growthwayadvertising.com</a:t>
            </a:r>
            <a:endParaRPr lang="en-US" b="1" dirty="0">
              <a:latin typeface="DM Sans" pitchFamily="2" charset="0"/>
            </a:endParaRPr>
          </a:p>
          <a:p>
            <a:pPr marL="0" indent="0" rtl="0">
              <a:spcBef>
                <a:spcPts val="0"/>
              </a:spcBef>
              <a:spcAft>
                <a:spcPts val="0"/>
              </a:spcAft>
              <a:buNone/>
            </a:pPr>
            <a:endParaRPr lang="en-US" sz="1800" b="0" dirty="0">
              <a:effectLst/>
            </a:endParaRPr>
          </a:p>
          <a:p>
            <a:endParaRPr lang="en-IN" sz="1800" dirty="0"/>
          </a:p>
          <a:p>
            <a:endParaRPr lang="en-IN" sz="1800" dirty="0"/>
          </a:p>
          <a:p>
            <a:pPr marL="0" indent="0" rtl="0">
              <a:spcBef>
                <a:spcPts val="1200"/>
              </a:spcBef>
              <a:spcAft>
                <a:spcPts val="1200"/>
              </a:spcAft>
              <a:buNone/>
            </a:pPr>
            <a:endParaRPr lang="en-IN" dirty="0"/>
          </a:p>
          <a:p>
            <a:endParaRPr lang="en-IN" dirty="0"/>
          </a:p>
          <a:p>
            <a:endParaRPr lang="en-IN" dirty="0"/>
          </a:p>
          <a:p>
            <a:endParaRPr lang="en-IN" dirty="0"/>
          </a:p>
          <a:p>
            <a:pPr marL="0" indent="0" rtl="0">
              <a:spcBef>
                <a:spcPts val="1200"/>
              </a:spcBef>
              <a:spcAft>
                <a:spcPts val="1200"/>
              </a:spcAft>
              <a:buNone/>
            </a:pPr>
            <a:endParaRPr lang="en-US" b="0" dirty="0">
              <a:effectLst/>
            </a:endParaRPr>
          </a:p>
        </p:txBody>
      </p:sp>
    </p:spTree>
    <p:extLst>
      <p:ext uri="{BB962C8B-B14F-4D97-AF65-F5344CB8AC3E}">
        <p14:creationId xmlns:p14="http://schemas.microsoft.com/office/powerpoint/2010/main" val="342745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353</TotalTime>
  <Words>693</Words>
  <Application>Microsoft Office PowerPoint</Application>
  <PresentationFormat>Widescreen</PresentationFormat>
  <Paragraphs>35</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Aptos</vt:lpstr>
      <vt:lpstr>Aptos Display</vt:lpstr>
      <vt:lpstr>Arial</vt:lpstr>
      <vt:lpstr>DM Sans</vt:lpstr>
      <vt:lpstr>Helvetica</vt:lpstr>
      <vt:lpstr>Inter Tight</vt:lpstr>
      <vt:lpstr>Roboto</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Tejal Dalvi</dc:creator>
  <cp:lastModifiedBy>Abhijeet Walke</cp:lastModifiedBy>
  <cp:revision>13</cp:revision>
  <dcterms:created xsi:type="dcterms:W3CDTF">2024-08-14T08:07:43Z</dcterms:created>
  <dcterms:modified xsi:type="dcterms:W3CDTF">2024-11-05T12:03:58Z</dcterms:modified>
</cp:coreProperties>
</file>