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Raleway ExtraBold"/>
      <p:bold r:id="rId18"/>
      <p:boldItalic r:id="rId19"/>
    </p:embeddedFont>
    <p:embeddedFont>
      <p:font typeface="Lato"/>
      <p:regular r:id="rId20"/>
      <p:bold r:id="rId21"/>
      <p:italic r:id="rId22"/>
      <p:boldItalic r:id="rId23"/>
    </p:embeddedFont>
    <p:embeddedFont>
      <p:font typeface="Raleway Black"/>
      <p:bold r:id="rId24"/>
      <p:boldItalic r:id="rId25"/>
    </p:embeddedFont>
    <p:embeddedFont>
      <p:font typeface="Raleway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0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0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RalewayBlack-bold.fntdata"/><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Medium-regular.fntdata"/><Relationship Id="rId25" Type="http://schemas.openxmlformats.org/officeDocument/2006/relationships/font" Target="fonts/RalewayBlack-boldItalic.fntdata"/><Relationship Id="rId28" Type="http://schemas.openxmlformats.org/officeDocument/2006/relationships/font" Target="fonts/RalewayMedium-italic.fntdata"/><Relationship Id="rId27" Type="http://schemas.openxmlformats.org/officeDocument/2006/relationships/font" Target="fonts/Raleway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Medium-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19" Type="http://schemas.openxmlformats.org/officeDocument/2006/relationships/font" Target="fonts/RalewayExtraBold-boldItalic.fntdata"/><Relationship Id="rId18" Type="http://schemas.openxmlformats.org/officeDocument/2006/relationships/font" Target="fonts/RalewayExtra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02ce296bf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02ce296bf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2ce296bf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2ce296bf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2ce296bf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02ce296bf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2ce296bf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2ce296bf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1bff4a2a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1bff4a2a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189d57f8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189d57f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2ce296bfb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02ce296bfb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04780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paysquare.com/"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paysquare.com/payroll-outsourc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paysquar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paysquare.com/payroll-outsourc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paysquare.com/payroll-outsourc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hyperlink" Target="https://paysquare.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625" y="1432000"/>
            <a:ext cx="6653700" cy="1664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300"/>
              </a:spcAft>
              <a:buNone/>
            </a:pPr>
            <a:r>
              <a:rPr b="0" lang="en" sz="2900">
                <a:solidFill>
                  <a:srgbClr val="000000"/>
                </a:solidFill>
                <a:latin typeface="Raleway Black"/>
                <a:ea typeface="Raleway Black"/>
                <a:cs typeface="Raleway Black"/>
                <a:sym typeface="Raleway Black"/>
              </a:rPr>
              <a:t>Top Payroll Outsourcing Trends HR Professionals Need to Watch in 2024</a:t>
            </a:r>
            <a:endParaRPr b="0" sz="3400">
              <a:solidFill>
                <a:srgbClr val="000000"/>
              </a:solidFill>
              <a:latin typeface="Raleway Black"/>
              <a:ea typeface="Raleway Black"/>
              <a:cs typeface="Raleway Black"/>
              <a:sym typeface="Raleway Black"/>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0" u="sng">
                <a:solidFill>
                  <a:schemeClr val="hlink"/>
                </a:solidFill>
                <a:latin typeface="Raleway"/>
                <a:ea typeface="Raleway"/>
                <a:cs typeface="Raleway"/>
                <a:sym typeface="Raleway"/>
                <a:hlinkClick r:id="rId3"/>
              </a:rPr>
              <a:t>https://paysquare.com/</a:t>
            </a:r>
            <a:endParaRPr b="1" sz="1900">
              <a:latin typeface="Raleway"/>
              <a:ea typeface="Raleway"/>
              <a:cs typeface="Raleway"/>
              <a:sym typeface="Raleway"/>
            </a:endParaRPr>
          </a:p>
        </p:txBody>
      </p:sp>
      <p:pic>
        <p:nvPicPr>
          <p:cNvPr id="88" name="Google Shape;88;p13"/>
          <p:cNvPicPr preferRelativeResize="0"/>
          <p:nvPr/>
        </p:nvPicPr>
        <p:blipFill rotWithShape="1">
          <a:blip r:embed="rId4">
            <a:alphaModFix/>
          </a:blip>
          <a:srcRect b="18140" l="0" r="0" t="0"/>
          <a:stretch/>
        </p:blipFill>
        <p:spPr>
          <a:xfrm>
            <a:off x="6462500" y="3345650"/>
            <a:ext cx="2285175" cy="1463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idx="1" type="body"/>
          </p:nvPr>
        </p:nvSpPr>
        <p:spPr>
          <a:xfrm>
            <a:off x="727650" y="1524175"/>
            <a:ext cx="7688700" cy="25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Raleway"/>
                <a:ea typeface="Raleway"/>
                <a:cs typeface="Raleway"/>
                <a:sym typeface="Raleway"/>
              </a:rPr>
              <a:t>In 2024, the payroll outsourcing industry will have drastic changes occasioned by innovations in the field, changing regulations, and changes in the working populace. This is crucial for the HR professionals as it makes them well informed in case of change of trends that affect the operations of the manufacture and legal compliance. Below are some of the key payroll outsourcing trends impacting the future to give a closer look at.</a:t>
            </a:r>
            <a:endParaRPr sz="2000">
              <a:solidFill>
                <a:srgbClr val="000000"/>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idx="1" type="body"/>
          </p:nvPr>
        </p:nvSpPr>
        <p:spPr>
          <a:xfrm>
            <a:off x="747775" y="1221400"/>
            <a:ext cx="7832100" cy="3484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400">
                <a:solidFill>
                  <a:srgbClr val="000000"/>
                </a:solidFill>
                <a:latin typeface="Raleway"/>
                <a:ea typeface="Raleway"/>
                <a:cs typeface="Raleway"/>
                <a:sym typeface="Raleway"/>
              </a:rPr>
              <a:t>1. Automation and Artificial Intelligence (AI) in Payroll</a:t>
            </a:r>
            <a:endParaRPr b="1" sz="1400">
              <a:solidFill>
                <a:srgbClr val="000000"/>
              </a:solidFill>
              <a:latin typeface="Raleway"/>
              <a:ea typeface="Raleway"/>
              <a:cs typeface="Raleway"/>
              <a:sym typeface="Raleway"/>
            </a:endParaRPr>
          </a:p>
          <a:p>
            <a:pPr indent="0" lvl="0" marL="0" rtl="0" algn="l">
              <a:spcBef>
                <a:spcPts val="200"/>
              </a:spcBef>
              <a:spcAft>
                <a:spcPts val="0"/>
              </a:spcAft>
              <a:buNone/>
            </a:pPr>
            <a:r>
              <a:rPr lang="en" sz="1200">
                <a:solidFill>
                  <a:srgbClr val="000000"/>
                </a:solidFill>
                <a:latin typeface="Raleway Medium"/>
                <a:ea typeface="Raleway Medium"/>
                <a:cs typeface="Raleway Medium"/>
                <a:sym typeface="Raleway Medium"/>
              </a:rPr>
              <a:t>Automations and artificial intelligence are among the most topical options for development in the field of payroll outsourcing. They allow </a:t>
            </a:r>
            <a:r>
              <a:rPr b="1" lang="en" sz="1200" u="sng">
                <a:solidFill>
                  <a:srgbClr val="1155CC"/>
                </a:solidFill>
                <a:latin typeface="Raleway"/>
                <a:ea typeface="Raleway"/>
                <a:cs typeface="Raleway"/>
                <a:sym typeface="Raleway"/>
                <a:hlinkClick r:id="rId3">
                  <a:extLst>
                    <a:ext uri="{A12FA001-AC4F-418D-AE19-62706E023703}">
                      <ahyp:hlinkClr val="tx"/>
                    </a:ext>
                  </a:extLst>
                </a:hlinkClick>
              </a:rPr>
              <a:t>payroll outsourcing companies</a:t>
            </a:r>
            <a:r>
              <a:rPr lang="en" sz="1200">
                <a:solidFill>
                  <a:srgbClr val="000000"/>
                </a:solidFill>
                <a:latin typeface="Raleway Medium"/>
                <a:ea typeface="Raleway Medium"/>
                <a:cs typeface="Raleway Medium"/>
                <a:sym typeface="Raleway Medium"/>
              </a:rPr>
              <a:t> specializing in processing payroll services to do so more efficiently, minimising mistakes. Starting from automatic calculation of taxes to automatic control in real time, it delivers the required time for strategic actions in the sphere of personnel administration.</a:t>
            </a:r>
            <a:endParaRPr sz="1200">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sz="1200">
              <a:solidFill>
                <a:srgbClr val="000000"/>
              </a:solidFill>
              <a:latin typeface="Raleway Medium"/>
              <a:ea typeface="Raleway Medium"/>
              <a:cs typeface="Raleway Medium"/>
              <a:sym typeface="Raleway Medium"/>
            </a:endParaRPr>
          </a:p>
          <a:p>
            <a:pPr indent="0" lvl="0" marL="0" rtl="0" algn="l">
              <a:spcBef>
                <a:spcPts val="1200"/>
              </a:spcBef>
              <a:spcAft>
                <a:spcPts val="0"/>
              </a:spcAft>
              <a:buNone/>
            </a:pPr>
            <a:r>
              <a:rPr b="1" lang="en" sz="1400">
                <a:solidFill>
                  <a:srgbClr val="000000"/>
                </a:solidFill>
                <a:latin typeface="Raleway"/>
                <a:ea typeface="Raleway"/>
                <a:cs typeface="Raleway"/>
                <a:sym typeface="Raleway"/>
              </a:rPr>
              <a:t>2. Global Payroll Solutions for Remote Workforces</a:t>
            </a:r>
            <a:endParaRPr b="1" sz="1400">
              <a:solidFill>
                <a:srgbClr val="000000"/>
              </a:solidFill>
              <a:latin typeface="Raleway"/>
              <a:ea typeface="Raleway"/>
              <a:cs typeface="Raleway"/>
              <a:sym typeface="Raleway"/>
            </a:endParaRPr>
          </a:p>
          <a:p>
            <a:pPr indent="0" lvl="0" marL="0" rtl="0" algn="l">
              <a:spcBef>
                <a:spcPts val="200"/>
              </a:spcBef>
              <a:spcAft>
                <a:spcPts val="0"/>
              </a:spcAft>
              <a:buNone/>
            </a:pPr>
            <a:r>
              <a:rPr lang="en" sz="1200">
                <a:solidFill>
                  <a:srgbClr val="000000"/>
                </a:solidFill>
                <a:latin typeface="Raleway Medium"/>
                <a:ea typeface="Raleway Medium"/>
                <a:cs typeface="Raleway Medium"/>
                <a:sym typeface="Raleway Medium"/>
              </a:rPr>
              <a:t>Although the work from home practices have now become the new norm, companies are seeking new markets to expand. This has led to high demand for the payroll outsourcing companies in India and across the globe providing Payroll outsourcing services who deal with international payroll. These solutions facilitate compliance of the country’s labour laws, when at the same time, managing payroll across different currencies.</a:t>
            </a:r>
            <a:endParaRPr sz="1500">
              <a:solidFill>
                <a:srgbClr val="000000"/>
              </a:solidFill>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idx="1" type="body"/>
          </p:nvPr>
        </p:nvSpPr>
        <p:spPr>
          <a:xfrm>
            <a:off x="727650" y="1206975"/>
            <a:ext cx="7688700" cy="3205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400">
                <a:solidFill>
                  <a:srgbClr val="000000"/>
                </a:solidFill>
                <a:latin typeface="Raleway"/>
                <a:ea typeface="Raleway"/>
                <a:cs typeface="Raleway"/>
                <a:sym typeface="Raleway"/>
              </a:rPr>
              <a:t>3. Enhanced Focus on Compliance Management</a:t>
            </a:r>
            <a:endParaRPr b="1" sz="1400">
              <a:solidFill>
                <a:srgbClr val="000000"/>
              </a:solidFill>
              <a:latin typeface="Raleway"/>
              <a:ea typeface="Raleway"/>
              <a:cs typeface="Raleway"/>
              <a:sym typeface="Raleway"/>
            </a:endParaRPr>
          </a:p>
          <a:p>
            <a:pPr indent="0" lvl="0" marL="0" rtl="0" algn="l">
              <a:spcBef>
                <a:spcPts val="200"/>
              </a:spcBef>
              <a:spcAft>
                <a:spcPts val="0"/>
              </a:spcAft>
              <a:buNone/>
            </a:pPr>
            <a:r>
              <a:rPr lang="en" sz="1200">
                <a:solidFill>
                  <a:srgbClr val="000000"/>
                </a:solidFill>
                <a:latin typeface="Raleway Medium"/>
                <a:ea typeface="Raleway Medium"/>
                <a:cs typeface="Raleway Medium"/>
                <a:sym typeface="Raleway Medium"/>
              </a:rPr>
              <a:t>Legal requirements continue to retain their former significance in the sphere of HR management. Top payroll organisations of India and across the globe are now using tools to cope up with several changes frequently occurring in the tax legislation as well as labour policies. Payroll professionals who edit these services have an understanding of some of the general and particular risks that might exist thus businesses outsource their </a:t>
            </a:r>
            <a:r>
              <a:rPr b="1" lang="en" sz="1200" u="sng">
                <a:solidFill>
                  <a:srgbClr val="1155CC"/>
                </a:solidFill>
                <a:latin typeface="Raleway"/>
                <a:ea typeface="Raleway"/>
                <a:cs typeface="Raleway"/>
                <a:sym typeface="Raleway"/>
                <a:hlinkClick r:id="rId3">
                  <a:extLst>
                    <a:ext uri="{A12FA001-AC4F-418D-AE19-62706E023703}">
                      <ahyp:hlinkClr val="tx"/>
                    </a:ext>
                  </a:extLst>
                </a:hlinkClick>
              </a:rPr>
              <a:t>payroll agency</a:t>
            </a:r>
            <a:r>
              <a:rPr lang="en" sz="1200">
                <a:solidFill>
                  <a:srgbClr val="000000"/>
                </a:solidFill>
                <a:latin typeface="Raleway Medium"/>
                <a:ea typeface="Raleway Medium"/>
                <a:cs typeface="Raleway Medium"/>
                <a:sym typeface="Raleway Medium"/>
              </a:rPr>
              <a:t> to avoid getting on the wrong side of the law and having to pay for many penalties.</a:t>
            </a:r>
            <a:endParaRPr sz="1200">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sz="1200">
              <a:solidFill>
                <a:srgbClr val="000000"/>
              </a:solidFill>
              <a:latin typeface="Raleway Medium"/>
              <a:ea typeface="Raleway Medium"/>
              <a:cs typeface="Raleway Medium"/>
              <a:sym typeface="Raleway Medium"/>
            </a:endParaRPr>
          </a:p>
          <a:p>
            <a:pPr indent="0" lvl="0" marL="0" rtl="0" algn="l">
              <a:spcBef>
                <a:spcPts val="1200"/>
              </a:spcBef>
              <a:spcAft>
                <a:spcPts val="0"/>
              </a:spcAft>
              <a:buNone/>
            </a:pPr>
            <a:r>
              <a:rPr b="1" lang="en" sz="1400">
                <a:solidFill>
                  <a:srgbClr val="000000"/>
                </a:solidFill>
                <a:latin typeface="Raleway"/>
                <a:ea typeface="Raleway"/>
                <a:cs typeface="Raleway"/>
                <a:sym typeface="Raleway"/>
              </a:rPr>
              <a:t>4. Integration of Payroll with HR Tech Ecosystems</a:t>
            </a:r>
            <a:endParaRPr b="1" sz="1400">
              <a:solidFill>
                <a:srgbClr val="000000"/>
              </a:solidFill>
              <a:latin typeface="Raleway"/>
              <a:ea typeface="Raleway"/>
              <a:cs typeface="Raleway"/>
              <a:sym typeface="Raleway"/>
            </a:endParaRPr>
          </a:p>
          <a:p>
            <a:pPr indent="0" lvl="0" marL="0" rtl="0" algn="l">
              <a:spcBef>
                <a:spcPts val="200"/>
              </a:spcBef>
              <a:spcAft>
                <a:spcPts val="0"/>
              </a:spcAft>
              <a:buNone/>
            </a:pPr>
            <a:r>
              <a:rPr lang="en" sz="1200">
                <a:solidFill>
                  <a:srgbClr val="000000"/>
                </a:solidFill>
                <a:latin typeface="Raleway Medium"/>
                <a:ea typeface="Raleway Medium"/>
                <a:cs typeface="Raleway Medium"/>
                <a:sym typeface="Raleway Medium"/>
              </a:rPr>
              <a:t>In 2024, integration is key. In a modern world, most firms that outsource their payroll services come with packages that are fitted to their human resources services like talent management, benefits management, and even performance management. With this approach, data integrity is improved and the management of employees is comprehensively addressed to the HR professional.</a:t>
            </a:r>
            <a:endParaRPr sz="1500">
              <a:solidFill>
                <a:srgbClr val="000000"/>
              </a:solidFill>
              <a:latin typeface="Raleway Medium"/>
              <a:ea typeface="Raleway Medium"/>
              <a:cs typeface="Raleway Medium"/>
              <a:sym typeface="Raleway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idx="1" type="body"/>
          </p:nvPr>
        </p:nvSpPr>
        <p:spPr>
          <a:xfrm>
            <a:off x="737175" y="1227275"/>
            <a:ext cx="7578900" cy="3272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400">
                <a:solidFill>
                  <a:srgbClr val="000000"/>
                </a:solidFill>
                <a:latin typeface="Raleway"/>
                <a:ea typeface="Raleway"/>
                <a:cs typeface="Raleway"/>
                <a:sym typeface="Raleway"/>
              </a:rPr>
              <a:t>5. Data Security as a Core Offering</a:t>
            </a:r>
            <a:endParaRPr b="1" sz="1400">
              <a:solidFill>
                <a:srgbClr val="000000"/>
              </a:solidFill>
              <a:latin typeface="Raleway"/>
              <a:ea typeface="Raleway"/>
              <a:cs typeface="Raleway"/>
              <a:sym typeface="Raleway"/>
            </a:endParaRPr>
          </a:p>
          <a:p>
            <a:pPr indent="0" lvl="0" marL="0" rtl="0" algn="l">
              <a:spcBef>
                <a:spcPts val="200"/>
              </a:spcBef>
              <a:spcAft>
                <a:spcPts val="0"/>
              </a:spcAft>
              <a:buNone/>
            </a:pPr>
            <a:r>
              <a:rPr lang="en" sz="1200">
                <a:solidFill>
                  <a:srgbClr val="000000"/>
                </a:solidFill>
                <a:latin typeface="Raleway Medium"/>
                <a:ea typeface="Raleway Medium"/>
                <a:cs typeface="Raleway Medium"/>
                <a:sym typeface="Raleway Medium"/>
              </a:rPr>
              <a:t>As of the nature of threats that continue to originate, </a:t>
            </a:r>
            <a:r>
              <a:rPr b="1" lang="en" sz="1200" u="sng">
                <a:solidFill>
                  <a:srgbClr val="1155CC"/>
                </a:solidFill>
                <a:latin typeface="Raleway"/>
                <a:ea typeface="Raleway"/>
                <a:cs typeface="Raleway"/>
                <a:sym typeface="Raleway"/>
                <a:hlinkClick r:id="rId3">
                  <a:extLst>
                    <a:ext uri="{A12FA001-AC4F-418D-AE19-62706E023703}">
                      <ahyp:hlinkClr val="tx"/>
                    </a:ext>
                  </a:extLst>
                </a:hlinkClick>
              </a:rPr>
              <a:t>payroll management services</a:t>
            </a:r>
            <a:r>
              <a:rPr lang="en" sz="1200">
                <a:solidFill>
                  <a:srgbClr val="000000"/>
                </a:solidFill>
                <a:latin typeface="Raleway Medium"/>
                <a:ea typeface="Raleway Medium"/>
                <a:cs typeface="Raleway Medium"/>
                <a:sym typeface="Raleway Medium"/>
              </a:rPr>
              <a:t> are focusing on data security. .By 2024, the top benefits that HR teams will get from outsourcing the service will include; Every payroll outsourcing in 2024 will have a guarantee of strong encryption, multi-factor authentication, and safe cloud-based platforms that will enhance the protection of the sensitive payroll and employee data. Prominent payroll outsourcing services in India prioritise data privacy based on the norms of both the country and a firm’s international locations.</a:t>
            </a:r>
            <a:endParaRPr sz="1200">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sz="1200">
              <a:solidFill>
                <a:srgbClr val="000000"/>
              </a:solidFill>
              <a:latin typeface="Raleway Medium"/>
              <a:ea typeface="Raleway Medium"/>
              <a:cs typeface="Raleway Medium"/>
              <a:sym typeface="Raleway Medium"/>
            </a:endParaRPr>
          </a:p>
          <a:p>
            <a:pPr indent="0" lvl="0" marL="0" rtl="0" algn="l">
              <a:spcBef>
                <a:spcPts val="1200"/>
              </a:spcBef>
              <a:spcAft>
                <a:spcPts val="0"/>
              </a:spcAft>
              <a:buNone/>
            </a:pPr>
            <a:r>
              <a:rPr b="1" lang="en" sz="1400">
                <a:solidFill>
                  <a:srgbClr val="000000"/>
                </a:solidFill>
                <a:latin typeface="Raleway"/>
                <a:ea typeface="Raleway"/>
                <a:cs typeface="Raleway"/>
                <a:sym typeface="Raleway"/>
              </a:rPr>
              <a:t>6. Demand for Customizable Payroll Solutions</a:t>
            </a:r>
            <a:endParaRPr b="1" sz="1400">
              <a:solidFill>
                <a:srgbClr val="000000"/>
              </a:solidFill>
              <a:latin typeface="Raleway"/>
              <a:ea typeface="Raleway"/>
              <a:cs typeface="Raleway"/>
              <a:sym typeface="Raleway"/>
            </a:endParaRPr>
          </a:p>
          <a:p>
            <a:pPr indent="0" lvl="0" marL="0" rtl="0" algn="l">
              <a:spcBef>
                <a:spcPts val="200"/>
              </a:spcBef>
              <a:spcAft>
                <a:spcPts val="0"/>
              </a:spcAft>
              <a:buNone/>
            </a:pPr>
            <a:r>
              <a:rPr lang="en" sz="1200">
                <a:solidFill>
                  <a:srgbClr val="000000"/>
                </a:solidFill>
                <a:latin typeface="Raleway Medium"/>
                <a:ea typeface="Raleway Medium"/>
                <a:cs typeface="Raleway Medium"/>
                <a:sym typeface="Raleway Medium"/>
              </a:rPr>
              <a:t>Every business is unique and therefore requires unique payroll services, the demand for which is increasing. Most flexible payroll outsourcing firms assist businesses to address unique requirements of the industry by addressing the payroll issues related to freelance workers and the gig economy and addressing taxation issues for international businesses.</a:t>
            </a:r>
            <a:endParaRPr sz="1500">
              <a:solidFill>
                <a:srgbClr val="000000"/>
              </a:solidFill>
              <a:latin typeface="Raleway Medium"/>
              <a:ea typeface="Raleway Medium"/>
              <a:cs typeface="Raleway Medium"/>
              <a:sym typeface="Raleway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idx="1" type="body"/>
          </p:nvPr>
        </p:nvSpPr>
        <p:spPr>
          <a:xfrm>
            <a:off x="737175" y="1303475"/>
            <a:ext cx="7578900" cy="3272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400">
                <a:solidFill>
                  <a:srgbClr val="000000"/>
                </a:solidFill>
                <a:latin typeface="Raleway"/>
                <a:ea typeface="Raleway"/>
                <a:cs typeface="Raleway"/>
                <a:sym typeface="Raleway"/>
              </a:rPr>
              <a:t>7. Cost-Effectiveness Through Outsourcing</a:t>
            </a:r>
            <a:endParaRPr b="1" sz="1400">
              <a:solidFill>
                <a:srgbClr val="000000"/>
              </a:solidFill>
              <a:latin typeface="Raleway"/>
              <a:ea typeface="Raleway"/>
              <a:cs typeface="Raleway"/>
              <a:sym typeface="Raleway"/>
            </a:endParaRPr>
          </a:p>
          <a:p>
            <a:pPr indent="0" lvl="0" marL="0" rtl="0" algn="l">
              <a:spcBef>
                <a:spcPts val="200"/>
              </a:spcBef>
              <a:spcAft>
                <a:spcPts val="0"/>
              </a:spcAft>
              <a:buNone/>
            </a:pPr>
            <a:r>
              <a:rPr lang="en" sz="1200">
                <a:solidFill>
                  <a:srgbClr val="000000"/>
                </a:solidFill>
                <a:latin typeface="Raleway Medium"/>
                <a:ea typeface="Raleway Medium"/>
                <a:cs typeface="Raleway Medium"/>
                <a:sym typeface="Raleway Medium"/>
              </a:rPr>
              <a:t>As the focus on cost cutting remains a benchmark, there will always be increased demand for the </a:t>
            </a:r>
            <a:r>
              <a:rPr b="1" lang="en" sz="1200" u="sng">
                <a:solidFill>
                  <a:srgbClr val="1155CC"/>
                </a:solidFill>
                <a:latin typeface="Raleway"/>
                <a:ea typeface="Raleway"/>
                <a:cs typeface="Raleway"/>
                <a:sym typeface="Raleway"/>
                <a:hlinkClick r:id="rId3">
                  <a:extLst>
                    <a:ext uri="{A12FA001-AC4F-418D-AE19-62706E023703}">
                      <ahyp:hlinkClr val="tx"/>
                    </a:ext>
                  </a:extLst>
                </a:hlinkClick>
              </a:rPr>
              <a:t>payroll outsourcing services</a:t>
            </a:r>
            <a:r>
              <a:rPr lang="en" sz="1200">
                <a:solidFill>
                  <a:srgbClr val="000000"/>
                </a:solidFill>
                <a:latin typeface="Raleway Medium"/>
                <a:ea typeface="Raleway Medium"/>
                <a:cs typeface="Raleway Medium"/>
                <a:sym typeface="Raleway Medium"/>
              </a:rPr>
              <a:t>. Hiring the services of payroll companies frees up business organizations from having to maintain internal payroll departments and instead support other key general human resource functions. This is especially attractive to startups and small businesses that want to grow their business at reasonable costs.</a:t>
            </a:r>
            <a:endParaRPr sz="1200">
              <a:solidFill>
                <a:srgbClr val="000000"/>
              </a:solidFill>
              <a:latin typeface="Raleway Medium"/>
              <a:ea typeface="Raleway Medium"/>
              <a:cs typeface="Raleway Medium"/>
              <a:sym typeface="Raleway Medium"/>
            </a:endParaRPr>
          </a:p>
          <a:p>
            <a:pPr indent="0" lvl="0" marL="0" rtl="0" algn="l">
              <a:spcBef>
                <a:spcPts val="0"/>
              </a:spcBef>
              <a:spcAft>
                <a:spcPts val="0"/>
              </a:spcAft>
              <a:buNone/>
            </a:pPr>
            <a:r>
              <a:t/>
            </a:r>
            <a:endParaRPr sz="1200">
              <a:solidFill>
                <a:srgbClr val="000000"/>
              </a:solidFill>
              <a:latin typeface="Raleway Medium"/>
              <a:ea typeface="Raleway Medium"/>
              <a:cs typeface="Raleway Medium"/>
              <a:sym typeface="Raleway Medium"/>
            </a:endParaRPr>
          </a:p>
          <a:p>
            <a:pPr indent="0" lvl="0" marL="0" rtl="0" algn="l">
              <a:spcBef>
                <a:spcPts val="1200"/>
              </a:spcBef>
              <a:spcAft>
                <a:spcPts val="0"/>
              </a:spcAft>
              <a:buNone/>
            </a:pPr>
            <a:r>
              <a:rPr b="1" lang="en" sz="1400">
                <a:solidFill>
                  <a:srgbClr val="000000"/>
                </a:solidFill>
                <a:latin typeface="Raleway"/>
                <a:ea typeface="Raleway"/>
                <a:cs typeface="Raleway"/>
                <a:sym typeface="Raleway"/>
              </a:rPr>
              <a:t>8. Growing Popularity of On-Demand Payroll</a:t>
            </a:r>
            <a:endParaRPr b="1" sz="1400">
              <a:solidFill>
                <a:srgbClr val="000000"/>
              </a:solidFill>
              <a:latin typeface="Raleway"/>
              <a:ea typeface="Raleway"/>
              <a:cs typeface="Raleway"/>
              <a:sym typeface="Raleway"/>
            </a:endParaRPr>
          </a:p>
          <a:p>
            <a:pPr indent="0" lvl="0" marL="0" rtl="0" algn="l">
              <a:spcBef>
                <a:spcPts val="200"/>
              </a:spcBef>
              <a:spcAft>
                <a:spcPts val="0"/>
              </a:spcAft>
              <a:buNone/>
            </a:pPr>
            <a:r>
              <a:rPr lang="en" sz="1200">
                <a:solidFill>
                  <a:srgbClr val="000000"/>
                </a:solidFill>
                <a:latin typeface="Raleway Medium"/>
                <a:ea typeface="Raleway Medium"/>
                <a:cs typeface="Raleway Medium"/>
                <a:sym typeface="Raleway Medium"/>
              </a:rPr>
              <a:t>Instant payments, whereby employees can request payment for the cash they have earned but not yet been paid, are becoming popular. These flexible approaches are gradually being embraced by forward looking payroll outsourcing firms that look to increase employee satisfaction.</a:t>
            </a:r>
            <a:endParaRPr sz="1500">
              <a:solidFill>
                <a:srgbClr val="000000"/>
              </a:solidFill>
              <a:latin typeface="Raleway Medium"/>
              <a:ea typeface="Raleway Medium"/>
              <a:cs typeface="Raleway Medium"/>
              <a:sym typeface="Raleway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idx="1" type="body"/>
          </p:nvPr>
        </p:nvSpPr>
        <p:spPr>
          <a:xfrm>
            <a:off x="729450" y="1923450"/>
            <a:ext cx="74364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Raleway Medium"/>
                <a:ea typeface="Raleway Medium"/>
                <a:cs typeface="Raleway Medium"/>
                <a:sym typeface="Raleway Medium"/>
              </a:rPr>
              <a:t>In the year 2024, it clearly means that outsourcing of payroll is not just about paying the employees their remuneration. It is about technology, compliance and a positive employee journey. The right payroll outsourcing companies in India or any other part of the world can help the HR professionals better manage these trends. What is more, with the implementation of automation, compliance, and data security, the development of the operations of payroll processing services signify the future development of the new efficient and advanced Human Resource field.</a:t>
            </a:r>
            <a:endParaRPr sz="1800">
              <a:solidFill>
                <a:srgbClr val="000000"/>
              </a:solidFill>
              <a:latin typeface="Raleway Medium"/>
              <a:ea typeface="Raleway Medium"/>
              <a:cs typeface="Raleway Medium"/>
              <a:sym typeface="Raleway Medium"/>
            </a:endParaRPr>
          </a:p>
        </p:txBody>
      </p:sp>
      <p:sp>
        <p:nvSpPr>
          <p:cNvPr id="119" name="Google Shape;119;p19"/>
          <p:cNvSpPr txBox="1"/>
          <p:nvPr>
            <p:ph idx="1" type="body"/>
          </p:nvPr>
        </p:nvSpPr>
        <p:spPr>
          <a:xfrm>
            <a:off x="800100" y="1323375"/>
            <a:ext cx="7436400" cy="382200"/>
          </a:xfrm>
          <a:prstGeom prst="rect">
            <a:avLst/>
          </a:prstGeom>
        </p:spPr>
        <p:txBody>
          <a:bodyPr anchorCtr="0" anchor="t" bIns="91425" lIns="91425" spcFirstLastPara="1" rIns="91425" wrap="square" tIns="91425">
            <a:noAutofit/>
          </a:bodyPr>
          <a:lstStyle/>
          <a:p>
            <a:pPr indent="0" lvl="0" marL="0" rtl="0" algn="l">
              <a:spcBef>
                <a:spcPts val="1600"/>
              </a:spcBef>
              <a:spcAft>
                <a:spcPts val="0"/>
              </a:spcAft>
              <a:buNone/>
            </a:pPr>
            <a:r>
              <a:rPr lang="en" sz="1900">
                <a:solidFill>
                  <a:srgbClr val="000000"/>
                </a:solidFill>
                <a:latin typeface="Raleway ExtraBold"/>
                <a:ea typeface="Raleway ExtraBold"/>
                <a:cs typeface="Raleway ExtraBold"/>
                <a:sym typeface="Raleway ExtraBold"/>
              </a:rPr>
              <a:t>Conclusion</a:t>
            </a:r>
            <a:endParaRPr sz="1900">
              <a:solidFill>
                <a:srgbClr val="000000"/>
              </a:solidFill>
              <a:latin typeface="Raleway ExtraBold"/>
              <a:ea typeface="Raleway ExtraBold"/>
              <a:cs typeface="Raleway ExtraBold"/>
              <a:sym typeface="Raleway ExtraBold"/>
            </a:endParaRPr>
          </a:p>
          <a:p>
            <a:pPr indent="0" lvl="0" marL="0" rtl="0" algn="l">
              <a:spcBef>
                <a:spcPts val="400"/>
              </a:spcBef>
              <a:spcAft>
                <a:spcPts val="0"/>
              </a:spcAft>
              <a:buNone/>
            </a:pPr>
            <a:r>
              <a:t/>
            </a:r>
            <a:endParaRPr sz="1500">
              <a:solidFill>
                <a:srgbClr val="000000"/>
              </a:solidFill>
              <a:latin typeface="Raleway ExtraBold"/>
              <a:ea typeface="Raleway ExtraBold"/>
              <a:cs typeface="Raleway ExtraBold"/>
              <a:sym typeface="Raleway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0"/>
          <p:cNvPicPr preferRelativeResize="0"/>
          <p:nvPr/>
        </p:nvPicPr>
        <p:blipFill rotWithShape="1">
          <a:blip r:embed="rId3">
            <a:alphaModFix/>
          </a:blip>
          <a:srcRect b="7994" l="0" r="95179" t="48297"/>
          <a:stretch/>
        </p:blipFill>
        <p:spPr>
          <a:xfrm>
            <a:off x="218075" y="2335900"/>
            <a:ext cx="502052" cy="2639924"/>
          </a:xfrm>
          <a:prstGeom prst="rect">
            <a:avLst/>
          </a:prstGeom>
          <a:noFill/>
          <a:ln>
            <a:noFill/>
          </a:ln>
        </p:spPr>
      </p:pic>
      <p:sp>
        <p:nvSpPr>
          <p:cNvPr id="125" name="Google Shape;125;p20"/>
          <p:cNvSpPr txBox="1"/>
          <p:nvPr/>
        </p:nvSpPr>
        <p:spPr>
          <a:xfrm>
            <a:off x="766225" y="2335900"/>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000">
                <a:latin typeface="Raleway"/>
                <a:ea typeface="Raleway"/>
                <a:cs typeface="Raleway"/>
                <a:sym typeface="Raleway"/>
              </a:rPr>
              <a:t>Landmark-Megamart, 1537, Bhakti Premium 3rd &amp; 4th floor, Old Mumbai - Pune Hwy, Dapodi, Pune, Maharashtra 411012</a:t>
            </a:r>
            <a:endParaRPr sz="1000">
              <a:latin typeface="Raleway"/>
              <a:ea typeface="Raleway"/>
              <a:cs typeface="Raleway"/>
              <a:sym typeface="Raleway"/>
            </a:endParaRPr>
          </a:p>
        </p:txBody>
      </p:sp>
      <p:sp>
        <p:nvSpPr>
          <p:cNvPr id="126" name="Google Shape;126;p20"/>
          <p:cNvSpPr txBox="1"/>
          <p:nvPr/>
        </p:nvSpPr>
        <p:spPr>
          <a:xfrm>
            <a:off x="766225" y="3071775"/>
            <a:ext cx="3000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000" u="sng">
                <a:solidFill>
                  <a:schemeClr val="hlink"/>
                </a:solidFill>
                <a:latin typeface="Raleway"/>
                <a:ea typeface="Raleway"/>
                <a:cs typeface="Raleway"/>
                <a:sym typeface="Raleway"/>
                <a:hlinkClick r:id="rId4"/>
              </a:rPr>
              <a:t>https://paysquare.com/</a:t>
            </a:r>
            <a:endParaRPr b="1" sz="1000">
              <a:latin typeface="Raleway"/>
              <a:ea typeface="Raleway"/>
              <a:cs typeface="Raleway"/>
              <a:sym typeface="Raleway"/>
            </a:endParaRPr>
          </a:p>
        </p:txBody>
      </p:sp>
      <p:sp>
        <p:nvSpPr>
          <p:cNvPr id="127" name="Google Shape;127;p20"/>
          <p:cNvSpPr txBox="1"/>
          <p:nvPr/>
        </p:nvSpPr>
        <p:spPr>
          <a:xfrm>
            <a:off x="766225" y="3640713"/>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100">
                <a:latin typeface="Raleway"/>
                <a:ea typeface="Raleway"/>
                <a:cs typeface="Raleway"/>
                <a:sym typeface="Raleway"/>
              </a:rPr>
              <a:t>020-69107800</a:t>
            </a:r>
            <a:endParaRPr sz="1100">
              <a:latin typeface="Raleway"/>
              <a:ea typeface="Raleway"/>
              <a:cs typeface="Raleway"/>
              <a:sym typeface="Raleway"/>
            </a:endParaRPr>
          </a:p>
        </p:txBody>
      </p:sp>
      <p:sp>
        <p:nvSpPr>
          <p:cNvPr id="128" name="Google Shape;128;p20"/>
          <p:cNvSpPr txBox="1"/>
          <p:nvPr/>
        </p:nvSpPr>
        <p:spPr>
          <a:xfrm>
            <a:off x="766225" y="430042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aleway"/>
                <a:ea typeface="Raleway"/>
                <a:cs typeface="Raleway"/>
                <a:sym typeface="Raleway"/>
              </a:rPr>
              <a:t>sales@paysquare.com</a:t>
            </a:r>
            <a:endParaRPr sz="1200">
              <a:latin typeface="Raleway"/>
              <a:ea typeface="Raleway"/>
              <a:cs typeface="Raleway"/>
              <a:sym typeface="Raleway"/>
            </a:endParaRPr>
          </a:p>
        </p:txBody>
      </p:sp>
      <p:pic>
        <p:nvPicPr>
          <p:cNvPr id="129" name="Google Shape;129;p20"/>
          <p:cNvPicPr preferRelativeResize="0"/>
          <p:nvPr/>
        </p:nvPicPr>
        <p:blipFill rotWithShape="1">
          <a:blip r:embed="rId3">
            <a:alphaModFix/>
          </a:blip>
          <a:srcRect b="0" l="44143" r="0" t="0"/>
          <a:stretch/>
        </p:blipFill>
        <p:spPr>
          <a:xfrm>
            <a:off x="4190129" y="0"/>
            <a:ext cx="4953877" cy="5143501"/>
          </a:xfrm>
          <a:prstGeom prst="rect">
            <a:avLst/>
          </a:prstGeom>
          <a:noFill/>
          <a:ln>
            <a:noFill/>
          </a:ln>
        </p:spPr>
      </p:pic>
      <p:sp>
        <p:nvSpPr>
          <p:cNvPr id="130" name="Google Shape;130;p20"/>
          <p:cNvSpPr txBox="1"/>
          <p:nvPr/>
        </p:nvSpPr>
        <p:spPr>
          <a:xfrm>
            <a:off x="281050" y="298050"/>
            <a:ext cx="30000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700">
                <a:latin typeface="Raleway"/>
                <a:ea typeface="Raleway"/>
                <a:cs typeface="Raleway"/>
                <a:sym typeface="Raleway"/>
              </a:rPr>
              <a:t>Contact</a:t>
            </a:r>
            <a:endParaRPr b="1" sz="2700">
              <a:latin typeface="Raleway"/>
              <a:ea typeface="Raleway"/>
              <a:cs typeface="Raleway"/>
              <a:sym typeface="Raleway"/>
            </a:endParaRPr>
          </a:p>
        </p:txBody>
      </p:sp>
      <p:sp>
        <p:nvSpPr>
          <p:cNvPr id="131" name="Google Shape;131;p20"/>
          <p:cNvSpPr txBox="1"/>
          <p:nvPr/>
        </p:nvSpPr>
        <p:spPr>
          <a:xfrm>
            <a:off x="281050" y="945825"/>
            <a:ext cx="3485100" cy="11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100">
                <a:latin typeface="Raleway"/>
                <a:ea typeface="Raleway"/>
                <a:cs typeface="Raleway"/>
                <a:sym typeface="Raleway"/>
              </a:rPr>
              <a:t>Paysquare is uniquely positioned to meet your end-to-end requirements on payroll and HR processes. We ensure error-free and timely deliveries across payroll, accounting, and temp staffing</a:t>
            </a:r>
            <a:endParaRPr sz="110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