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12-12-2024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12-12-2024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rowthigo.com/product-category/corporate-gifts-for-employees/" TargetMode="External"/><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wthigo.com/product-category/corporate-gifts-for-employe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owthigo.com/" TargetMode="External"/><Relationship Id="rId2" Type="http://schemas.openxmlformats.org/officeDocument/2006/relationships/hyperlink" Target="https://growthwayadvertising.com/" TargetMode="External"/><Relationship Id="rId1" Type="http://schemas.openxmlformats.org/officeDocument/2006/relationships/slideLayout" Target="../slideLayouts/slideLayout2.xml"/><Relationship Id="rId5" Type="http://schemas.openxmlformats.org/officeDocument/2006/relationships/hyperlink" Target="mailto:Bhavesh@growthwayadvertising.com" TargetMode="External"/><Relationship Id="rId4" Type="http://schemas.openxmlformats.org/officeDocument/2006/relationships/hyperlink" Target="tel:77092803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407742"/>
            <a:ext cx="9144000" cy="963561"/>
          </a:xfrm>
        </p:spPr>
        <p:txBody>
          <a:bodyPr>
            <a:normAutofit/>
          </a:bodyPr>
          <a:lstStyle/>
          <a:p>
            <a:r>
              <a:rPr lang="en-IN" sz="2800" dirty="0">
                <a:hlinkClick r:id="rId2">
                  <a:extLst>
                    <a:ext uri="{A12FA001-AC4F-418D-AE19-62706E023703}">
                      <ahyp:hlinkClr xmlns:ahyp="http://schemas.microsoft.com/office/drawing/2018/hyperlinkcolor" val="tx"/>
                    </a:ext>
                  </a:extLst>
                </a:hlinkClick>
              </a:rPr>
              <a:t>https://growthigo.com/</a:t>
            </a:r>
            <a:endParaRPr lang="en-IN" sz="2800" dirty="0"/>
          </a:p>
        </p:txBody>
      </p:sp>
      <p:pic>
        <p:nvPicPr>
          <p:cNvPr id="4" name="Picture 3">
            <a:extLst>
              <a:ext uri="{FF2B5EF4-FFF2-40B4-BE49-F238E27FC236}">
                <a16:creationId xmlns:a16="http://schemas.microsoft.com/office/drawing/2014/main" id="{78091E01-D523-4B0F-6CBC-6DA6B59FF7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9665" y="2594027"/>
            <a:ext cx="7612669" cy="1851843"/>
          </a:xfrm>
          <a:prstGeom prst="rect">
            <a:avLst/>
          </a:prstGeom>
        </p:spPr>
      </p:pic>
      <p:sp>
        <p:nvSpPr>
          <p:cNvPr id="2" name="TextBox 1">
            <a:extLst>
              <a:ext uri="{FF2B5EF4-FFF2-40B4-BE49-F238E27FC236}">
                <a16:creationId xmlns:a16="http://schemas.microsoft.com/office/drawing/2014/main" id="{24C4FD20-2EB1-32DF-DDB9-7CA0E3F692BE}"/>
              </a:ext>
            </a:extLst>
          </p:cNvPr>
          <p:cNvSpPr txBox="1"/>
          <p:nvPr/>
        </p:nvSpPr>
        <p:spPr>
          <a:xfrm>
            <a:off x="988141" y="1240616"/>
            <a:ext cx="10215717" cy="523220"/>
          </a:xfrm>
          <a:prstGeom prst="rect">
            <a:avLst/>
          </a:prstGeom>
          <a:noFill/>
        </p:spPr>
        <p:txBody>
          <a:bodyPr wrap="square" rtlCol="0">
            <a:spAutoFit/>
          </a:bodyPr>
          <a:lstStyle/>
          <a:p>
            <a:pPr rtl="0">
              <a:spcBef>
                <a:spcPts val="1400"/>
              </a:spcBef>
              <a:spcAft>
                <a:spcPts val="600"/>
              </a:spcAft>
            </a:pPr>
            <a:r>
              <a:rPr lang="en-US" sz="2800" b="1" i="0" u="none" strike="noStrike" dirty="0">
                <a:solidFill>
                  <a:srgbClr val="000000"/>
                </a:solidFill>
                <a:effectLst/>
                <a:latin typeface="Arial" panose="020B0604020202020204" pitchFamily="34" charset="0"/>
              </a:rPr>
              <a:t>Elevate Client Relationships with Premium Corporate Gifts</a:t>
            </a:r>
            <a:endParaRPr lang="en-US" sz="2800" b="1" dirty="0">
              <a:effectLst/>
            </a:endParaRPr>
          </a:p>
        </p:txBody>
      </p:sp>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095142-EA1C-C2F4-CEF9-C6DA0376DE73}"/>
              </a:ext>
            </a:extLst>
          </p:cNvPr>
          <p:cNvSpPr>
            <a:spLocks noGrp="1"/>
          </p:cNvSpPr>
          <p:nvPr>
            <p:ph type="subTitle" idx="1"/>
          </p:nvPr>
        </p:nvSpPr>
        <p:spPr>
          <a:xfrm>
            <a:off x="167149" y="619432"/>
            <a:ext cx="11867536" cy="6096000"/>
          </a:xfrm>
        </p:spPr>
        <p:txBody>
          <a:bodyPr/>
          <a:lstStyle/>
          <a:p>
            <a:pPr algn="l" rtl="0">
              <a:spcBef>
                <a:spcPts val="1200"/>
              </a:spcBef>
              <a:spcAft>
                <a:spcPts val="1200"/>
              </a:spcAft>
            </a:pPr>
            <a:r>
              <a:rPr lang="en-US" sz="1800" b="0" i="0" u="none" strike="noStrike" dirty="0">
                <a:solidFill>
                  <a:srgbClr val="020817"/>
                </a:solidFill>
                <a:effectLst/>
              </a:rPr>
              <a:t>Keeping a good relationship with clients is crucial in the current world economy. In my opinion, there’s no better way of nurturing such relations than through carefully chosen corporate gifts. But when done right, gifting leads to </a:t>
            </a:r>
            <a:r>
              <a:rPr lang="en-US" sz="1800" b="0" i="0" u="none" strike="noStrike" dirty="0" err="1">
                <a:solidFill>
                  <a:srgbClr val="020817"/>
                </a:solidFill>
                <a:effectLst/>
              </a:rPr>
              <a:t>familization</a:t>
            </a:r>
            <a:r>
              <a:rPr lang="en-US" sz="1800" b="0" i="0" u="none" strike="noStrike" dirty="0">
                <a:solidFill>
                  <a:srgbClr val="020817"/>
                </a:solidFill>
                <a:effectLst/>
              </a:rPr>
              <a:t>, appreciation, and can create an outstanding image among clients.</a:t>
            </a:r>
            <a:endParaRPr lang="en-US" sz="1400" b="0" dirty="0">
              <a:effectLst/>
            </a:endParaRPr>
          </a:p>
          <a:p>
            <a:pPr marL="285750" indent="-285750" algn="l" rtl="0">
              <a:spcBef>
                <a:spcPts val="1200"/>
              </a:spcBef>
              <a:spcAft>
                <a:spcPts val="1200"/>
              </a:spcAft>
              <a:buFont typeface="Arial" panose="020B0604020202020204" pitchFamily="34" charset="0"/>
              <a:buChar char="•"/>
            </a:pPr>
            <a:r>
              <a:rPr lang="en-US" sz="1800" b="1" i="0" u="none" strike="noStrike" dirty="0">
                <a:solidFill>
                  <a:srgbClr val="000000"/>
                </a:solidFill>
                <a:effectLst/>
              </a:rPr>
              <a:t>A Specialty of Business Gift Sharing</a:t>
            </a:r>
            <a:endParaRPr lang="en-US" sz="1400" b="1" dirty="0">
              <a:effectLst/>
            </a:endParaRPr>
          </a:p>
          <a:p>
            <a:pPr algn="l" rtl="0">
              <a:spcBef>
                <a:spcPts val="1200"/>
              </a:spcBef>
              <a:spcAft>
                <a:spcPts val="1200"/>
              </a:spcAft>
            </a:pPr>
            <a:r>
              <a:rPr lang="en-US" sz="1800" b="0" i="0" u="none" strike="noStrike" dirty="0">
                <a:solidFill>
                  <a:srgbClr val="020817"/>
                </a:solidFill>
                <a:effectLst/>
              </a:rPr>
              <a:t>The</a:t>
            </a:r>
            <a:r>
              <a:rPr lang="en-US" sz="1800" b="1" i="0" u="none" strike="noStrike" dirty="0">
                <a:solidFill>
                  <a:srgbClr val="020817"/>
                </a:solidFill>
                <a:effectLst/>
              </a:rPr>
              <a:t> </a:t>
            </a:r>
            <a:r>
              <a:rPr lang="en-US" sz="1800" b="1" i="0" u="sng" strike="noStrike" dirty="0">
                <a:solidFill>
                  <a:srgbClr val="1155CC"/>
                </a:solidFill>
                <a:effectLst/>
                <a:hlinkClick r:id="rId2"/>
              </a:rPr>
              <a:t>corporate gifts</a:t>
            </a:r>
            <a:r>
              <a:rPr lang="en-US" sz="1800" b="0" i="0" u="none" strike="noStrike" dirty="0">
                <a:solidFill>
                  <a:srgbClr val="020817"/>
                </a:solidFill>
                <a:effectLst/>
              </a:rPr>
              <a:t> are not random items of a packaging or a symbol of a mere token; they are a symbol of intention to relate. Gifting has always been an integral part of the Indian culture, and in any corporate sector, giving the</a:t>
            </a:r>
            <a:r>
              <a:rPr lang="en-US" sz="1800" b="0" i="0" u="sng" strike="noStrike" dirty="0">
                <a:solidFill>
                  <a:srgbClr val="1155CC"/>
                </a:solidFill>
                <a:effectLst/>
                <a:hlinkClick r:id="rId3"/>
              </a:rPr>
              <a:t> </a:t>
            </a:r>
            <a:r>
              <a:rPr lang="en-US" sz="1800" b="1" i="0" u="sng" strike="noStrike" dirty="0">
                <a:solidFill>
                  <a:srgbClr val="1155CC"/>
                </a:solidFill>
                <a:effectLst/>
                <a:hlinkClick r:id="rId3"/>
              </a:rPr>
              <a:t>best corporate gifts</a:t>
            </a:r>
            <a:r>
              <a:rPr lang="en-US" sz="1800" b="0" i="0" u="sng" strike="noStrike" dirty="0">
                <a:solidFill>
                  <a:srgbClr val="1155CC"/>
                </a:solidFill>
                <a:effectLst/>
                <a:hlinkClick r:id="rId3"/>
              </a:rPr>
              <a:t> </a:t>
            </a:r>
            <a:r>
              <a:rPr lang="en-US" sz="1800" b="0" i="0" u="none" strike="noStrike" dirty="0">
                <a:solidFill>
                  <a:srgbClr val="020817"/>
                </a:solidFill>
                <a:effectLst/>
              </a:rPr>
              <a:t>is mutual respect and appreciation. Performing this act not only helps you build a better relationship with clients but also gives credibility to your brand as professionals.</a:t>
            </a:r>
            <a:endParaRPr lang="en-US" sz="1400" b="0" dirty="0">
              <a:effectLst/>
            </a:endParaRPr>
          </a:p>
          <a:p>
            <a:pPr marL="285750" indent="-285750" algn="l" rtl="0">
              <a:spcBef>
                <a:spcPts val="1200"/>
              </a:spcBef>
              <a:spcAft>
                <a:spcPts val="1200"/>
              </a:spcAft>
              <a:buFont typeface="Arial" panose="020B0604020202020204" pitchFamily="34" charset="0"/>
              <a:buChar char="•"/>
            </a:pPr>
            <a:r>
              <a:rPr lang="en-US" sz="1800" b="1" i="0" u="none" strike="noStrike" dirty="0">
                <a:solidFill>
                  <a:srgbClr val="000000"/>
                </a:solidFill>
                <a:effectLst/>
              </a:rPr>
              <a:t>Choosing to give Premium Corporate Gifts?</a:t>
            </a:r>
            <a:endParaRPr lang="en-US" sz="1100" b="1" dirty="0">
              <a:effectLst/>
            </a:endParaRPr>
          </a:p>
          <a:p>
            <a:pPr algn="l" rtl="0">
              <a:spcBef>
                <a:spcPts val="1200"/>
              </a:spcBef>
              <a:spcAft>
                <a:spcPts val="1200"/>
              </a:spcAft>
            </a:pPr>
            <a:r>
              <a:rPr lang="en-US" sz="1800" b="0" i="0" u="none" strike="noStrike" dirty="0">
                <a:solidFill>
                  <a:srgbClr val="020817"/>
                </a:solidFill>
                <a:effectLst/>
              </a:rPr>
              <a:t>That is why using premium or </a:t>
            </a:r>
            <a:r>
              <a:rPr lang="en-US" sz="1800" b="1" i="0" u="sng" strike="noStrike" dirty="0">
                <a:solidFill>
                  <a:srgbClr val="1155CC"/>
                </a:solidFill>
                <a:effectLst/>
                <a:hlinkClick r:id="rId2"/>
              </a:rPr>
              <a:t>luxury corporate gifts</a:t>
            </a:r>
            <a:r>
              <a:rPr lang="en-US" sz="1800" b="0" i="0" u="none" strike="noStrike" dirty="0">
                <a:solidFill>
                  <a:srgbClr val="020817"/>
                </a:solidFill>
                <a:effectLst/>
              </a:rPr>
              <a:t> increases the value of your gift. Premium gifts signify prestige and even signification compared to generic and standard presents. A branded leather planner, an attractive desk organizer or excluding gadgets may leave a long-lasting impression about your company and make your clients feel special.</a:t>
            </a:r>
            <a:endParaRPr lang="en-US" sz="1100" b="0" dirty="0">
              <a:effectLst/>
            </a:endParaRPr>
          </a:p>
        </p:txBody>
      </p:sp>
    </p:spTree>
    <p:extLst>
      <p:ext uri="{BB962C8B-B14F-4D97-AF65-F5344CB8AC3E}">
        <p14:creationId xmlns:p14="http://schemas.microsoft.com/office/powerpoint/2010/main" val="16210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12C5B3-AF47-C39D-9272-792364F100B9}"/>
              </a:ext>
            </a:extLst>
          </p:cNvPr>
          <p:cNvSpPr>
            <a:spLocks noGrp="1"/>
          </p:cNvSpPr>
          <p:nvPr>
            <p:ph idx="1"/>
          </p:nvPr>
        </p:nvSpPr>
        <p:spPr>
          <a:xfrm>
            <a:off x="403122" y="698090"/>
            <a:ext cx="11552903" cy="6066503"/>
          </a:xfrm>
        </p:spPr>
        <p:txBody>
          <a:bodyPr>
            <a:normAutofit lnSpcReduction="10000"/>
          </a:bodyPr>
          <a:lstStyle/>
          <a:p>
            <a:pPr rtl="0">
              <a:spcBef>
                <a:spcPts val="1200"/>
              </a:spcBef>
              <a:spcAft>
                <a:spcPts val="1200"/>
              </a:spcAft>
            </a:pPr>
            <a:r>
              <a:rPr lang="en-US" sz="1800" b="1" i="0" u="none" strike="noStrike" dirty="0">
                <a:solidFill>
                  <a:srgbClr val="000000"/>
                </a:solidFill>
                <a:effectLst/>
              </a:rPr>
              <a:t>Corporate Gift Retention and Distribution by Companies catering to Pune</a:t>
            </a:r>
            <a:endParaRPr lang="en-US" b="1" dirty="0">
              <a:effectLst/>
            </a:endParaRPr>
          </a:p>
          <a:p>
            <a:pPr marL="0" indent="0" rtl="0">
              <a:spcBef>
                <a:spcPts val="1200"/>
              </a:spcBef>
              <a:spcAft>
                <a:spcPts val="1200"/>
              </a:spcAft>
              <a:buNone/>
            </a:pPr>
            <a:r>
              <a:rPr lang="en-US" sz="1800" b="0" i="0" u="none" strike="noStrike" dirty="0">
                <a:solidFill>
                  <a:srgbClr val="020817"/>
                </a:solidFill>
                <a:effectLst/>
              </a:rPr>
              <a:t>In this case, corporate packaging service providers in Pune are considered ideal if you are in search of quality gifting products. These companies focus on showcasing and besides offering exclusive gifting solutions that are appropriate for your brand as well as your clients’. They engage in idea creation and development and oversee all gifting solutions help you to free your time and energy to make your core business functions successful.</a:t>
            </a:r>
            <a:endParaRPr lang="en-US" b="0" dirty="0">
              <a:effectLst/>
            </a:endParaRPr>
          </a:p>
          <a:p>
            <a:pPr rtl="0">
              <a:spcBef>
                <a:spcPts val="1200"/>
              </a:spcBef>
              <a:spcAft>
                <a:spcPts val="1200"/>
              </a:spcAft>
            </a:pPr>
            <a:r>
              <a:rPr lang="en-US" sz="1800" b="1" i="0" u="none" strike="noStrike" dirty="0">
                <a:solidFill>
                  <a:srgbClr val="000000"/>
                </a:solidFill>
                <a:effectLst/>
              </a:rPr>
              <a:t>Good Advice When Choosing Corporate Gifts</a:t>
            </a:r>
            <a:endParaRPr lang="en-US" b="1" dirty="0">
              <a:effectLst/>
            </a:endParaRPr>
          </a:p>
          <a:p>
            <a:pPr marL="342900" indent="-342900">
              <a:spcBef>
                <a:spcPts val="1200"/>
              </a:spcBef>
              <a:spcAft>
                <a:spcPts val="1200"/>
              </a:spcAft>
              <a:buFont typeface="+mj-lt"/>
              <a:buAutoNum type="arabicPeriod"/>
            </a:pPr>
            <a:r>
              <a:rPr lang="en-US" sz="1800" b="1" i="0" u="none" strike="noStrike" dirty="0">
                <a:solidFill>
                  <a:srgbClr val="020817"/>
                </a:solidFill>
                <a:effectLst/>
              </a:rPr>
              <a:t>Understand Your Audience:</a:t>
            </a:r>
            <a:r>
              <a:rPr lang="en-US" sz="1800" b="0" i="0" u="none" strike="noStrike" dirty="0">
                <a:solidFill>
                  <a:srgbClr val="020817"/>
                </a:solidFill>
                <a:effectLst/>
              </a:rPr>
              <a:t> Understand your customer, regards to his or her choice and even the culture that he or she come from.</a:t>
            </a:r>
            <a:endParaRPr lang="en-US" b="0" dirty="0">
              <a:effectLst/>
            </a:endParaRPr>
          </a:p>
          <a:p>
            <a:pPr marL="342900" indent="-342900">
              <a:spcBef>
                <a:spcPts val="1200"/>
              </a:spcBef>
              <a:spcAft>
                <a:spcPts val="1200"/>
              </a:spcAft>
              <a:buFont typeface="+mj-lt"/>
              <a:buAutoNum type="arabicPeriod"/>
            </a:pPr>
            <a:r>
              <a:rPr lang="en-US" sz="1800" b="1" i="0" u="none" strike="noStrike" dirty="0">
                <a:solidFill>
                  <a:srgbClr val="020817"/>
                </a:solidFill>
                <a:effectLst/>
              </a:rPr>
              <a:t>Quality Over Quantity:</a:t>
            </a:r>
            <a:r>
              <a:rPr lang="en-US" sz="1800" b="0" i="0" u="none" strike="noStrike" dirty="0">
                <a:solidFill>
                  <a:srgbClr val="020817"/>
                </a:solidFill>
                <a:effectLst/>
              </a:rPr>
              <a:t> Choose quality and long lasting products that would serve the clients for long while they admire them.</a:t>
            </a:r>
            <a:endParaRPr lang="en-US" b="0" dirty="0">
              <a:effectLst/>
            </a:endParaRPr>
          </a:p>
          <a:p>
            <a:pPr marL="342900" indent="-342900">
              <a:spcBef>
                <a:spcPts val="1200"/>
              </a:spcBef>
              <a:spcAft>
                <a:spcPts val="1200"/>
              </a:spcAft>
              <a:buFont typeface="+mj-lt"/>
              <a:buAutoNum type="arabicPeriod"/>
            </a:pPr>
            <a:r>
              <a:rPr lang="en-US" sz="1800" b="1" i="0" u="none" strike="noStrike" dirty="0">
                <a:solidFill>
                  <a:srgbClr val="020817"/>
                </a:solidFill>
                <a:effectLst/>
              </a:rPr>
              <a:t>Personalization:</a:t>
            </a:r>
            <a:r>
              <a:rPr lang="en-US" sz="1800" b="0" i="0" u="none" strike="noStrike" dirty="0">
                <a:solidFill>
                  <a:srgbClr val="020817"/>
                </a:solidFill>
                <a:effectLst/>
              </a:rPr>
              <a:t> More often, it is powerful to add client ‘s name or company’s logo to make the gift even more effective.</a:t>
            </a:r>
            <a:endParaRPr lang="en-US" b="0" dirty="0">
              <a:effectLst/>
            </a:endParaRPr>
          </a:p>
          <a:p>
            <a:pPr marL="342900" indent="-342900">
              <a:spcBef>
                <a:spcPts val="1200"/>
              </a:spcBef>
              <a:spcAft>
                <a:spcPts val="1200"/>
              </a:spcAft>
              <a:buFont typeface="+mj-lt"/>
              <a:buAutoNum type="arabicPeriod"/>
            </a:pPr>
            <a:r>
              <a:rPr lang="en-US" sz="1800" b="1" i="0" u="none" strike="noStrike" dirty="0">
                <a:solidFill>
                  <a:srgbClr val="020817"/>
                </a:solidFill>
                <a:effectLst/>
              </a:rPr>
              <a:t>Relevance:</a:t>
            </a:r>
            <a:r>
              <a:rPr lang="en-US" sz="1800" b="0" i="0" u="none" strike="noStrike" dirty="0">
                <a:solidFill>
                  <a:srgbClr val="020817"/>
                </a:solidFill>
                <a:effectLst/>
              </a:rPr>
              <a:t> Make sure the gift is relevant to your client and your company.</a:t>
            </a:r>
            <a:endParaRPr lang="en-US" b="0" dirty="0">
              <a:effectLst/>
            </a:endParaRPr>
          </a:p>
          <a:p>
            <a:pPr marL="0" indent="0">
              <a:buNone/>
            </a:pPr>
            <a:br>
              <a:rPr lang="en-US" dirty="0"/>
            </a:br>
            <a:endParaRPr lang="en-US" dirty="0"/>
          </a:p>
        </p:txBody>
      </p:sp>
    </p:spTree>
    <p:extLst>
      <p:ext uri="{BB962C8B-B14F-4D97-AF65-F5344CB8AC3E}">
        <p14:creationId xmlns:p14="http://schemas.microsoft.com/office/powerpoint/2010/main" val="308676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831876-FD5A-9CAC-E9D3-8B6A5B6B4B0D}"/>
              </a:ext>
            </a:extLst>
          </p:cNvPr>
          <p:cNvSpPr>
            <a:spLocks noGrp="1"/>
          </p:cNvSpPr>
          <p:nvPr>
            <p:ph idx="1"/>
          </p:nvPr>
        </p:nvSpPr>
        <p:spPr>
          <a:xfrm>
            <a:off x="481780" y="818536"/>
            <a:ext cx="11425085" cy="5220928"/>
          </a:xfrm>
        </p:spPr>
        <p:txBody>
          <a:bodyPr>
            <a:normAutofit/>
          </a:bodyPr>
          <a:lstStyle/>
          <a:p>
            <a:pPr rtl="0">
              <a:spcBef>
                <a:spcPts val="1200"/>
              </a:spcBef>
              <a:spcAft>
                <a:spcPts val="1200"/>
              </a:spcAft>
            </a:pPr>
            <a:r>
              <a:rPr lang="en-US" sz="1800" b="1" i="0" u="none" strike="noStrike" dirty="0">
                <a:solidFill>
                  <a:srgbClr val="000000"/>
                </a:solidFill>
                <a:effectLst/>
              </a:rPr>
              <a:t>The Takeaway</a:t>
            </a:r>
            <a:endParaRPr lang="en-US" sz="1600" b="1" dirty="0">
              <a:effectLst/>
            </a:endParaRPr>
          </a:p>
          <a:p>
            <a:pPr marL="0" indent="0" rtl="0">
              <a:spcBef>
                <a:spcPts val="1200"/>
              </a:spcBef>
              <a:spcAft>
                <a:spcPts val="1200"/>
              </a:spcAft>
              <a:buNone/>
            </a:pPr>
            <a:r>
              <a:rPr lang="en-US" sz="1800" b="0" i="0" u="none" strike="noStrike" dirty="0">
                <a:solidFill>
                  <a:srgbClr val="020817"/>
                </a:solidFill>
                <a:effectLst/>
              </a:rPr>
              <a:t>Corporate gifting is the combination of creativity and importance. Hiring corporate gifts of elegance is not only a way of letting your clients know you value them but also a way of publicizing your company’s brand thus improving on client loyalty. From being a newly established firm to a profoundly established corporation, getting in touch with </a:t>
            </a:r>
            <a:r>
              <a:rPr lang="en-US" sz="1800" b="1" i="0" u="sng" strike="noStrike" dirty="0">
                <a:solidFill>
                  <a:srgbClr val="1155CC"/>
                </a:solidFill>
                <a:effectLst/>
                <a:hlinkClick r:id="rId2"/>
              </a:rPr>
              <a:t>corporate gifting companies in </a:t>
            </a:r>
            <a:r>
              <a:rPr lang="en-US" sz="1800" b="1" i="0" u="sng" strike="noStrike" dirty="0" err="1">
                <a:solidFill>
                  <a:srgbClr val="1155CC"/>
                </a:solidFill>
                <a:effectLst/>
                <a:hlinkClick r:id="rId2"/>
              </a:rPr>
              <a:t>pune</a:t>
            </a:r>
            <a:r>
              <a:rPr lang="en-US" sz="1800" b="0" i="0" u="none" strike="noStrike" dirty="0">
                <a:solidFill>
                  <a:srgbClr val="020817"/>
                </a:solidFill>
                <a:effectLst/>
              </a:rPr>
              <a:t> can do wonders.</a:t>
            </a:r>
            <a:endParaRPr lang="en-US" sz="1600" b="0" dirty="0">
              <a:effectLst/>
            </a:endParaRPr>
          </a:p>
          <a:p>
            <a:pPr marL="0" indent="0" rtl="0">
              <a:spcBef>
                <a:spcPts val="1200"/>
              </a:spcBef>
              <a:spcAft>
                <a:spcPts val="1200"/>
              </a:spcAft>
              <a:buNone/>
            </a:pPr>
            <a:r>
              <a:rPr lang="en-US" sz="1800" b="0" i="0" u="none" strike="noStrike" dirty="0">
                <a:solidFill>
                  <a:srgbClr val="020817"/>
                </a:solidFill>
                <a:effectLst/>
              </a:rPr>
              <a:t>Start promoting stronger relations today with the finest corporate gifts that create that wonderful uniqueness about you !</a:t>
            </a:r>
            <a:endParaRPr lang="en-US" sz="1600" b="0" dirty="0">
              <a:effectLst/>
            </a:endParaRPr>
          </a:p>
          <a:p>
            <a:pPr marL="0" indent="0">
              <a:buNone/>
            </a:pPr>
            <a:br>
              <a:rPr lang="en-US" sz="1600" dirty="0"/>
            </a:br>
            <a:endParaRPr lang="en-US" dirty="0"/>
          </a:p>
        </p:txBody>
      </p:sp>
    </p:spTree>
    <p:extLst>
      <p:ext uri="{BB962C8B-B14F-4D97-AF65-F5344CB8AC3E}">
        <p14:creationId xmlns:p14="http://schemas.microsoft.com/office/powerpoint/2010/main" val="418820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383457" y="352338"/>
            <a:ext cx="11533239" cy="6254939"/>
          </a:xfrm>
        </p:spPr>
        <p:txBody>
          <a:bodyPr>
            <a:normAutofit/>
          </a:bodyPr>
          <a:lstStyle/>
          <a:p>
            <a:pPr marL="0" indent="0">
              <a:buNone/>
            </a:pPr>
            <a:r>
              <a:rPr lang="en-US" dirty="0">
                <a:solidFill>
                  <a:srgbClr val="242424"/>
                </a:solidFill>
              </a:rPr>
              <a:t> </a:t>
            </a:r>
            <a:r>
              <a:rPr lang="en-US" b="1" dirty="0">
                <a:solidFill>
                  <a:srgbClr val="242424"/>
                </a:solidFill>
              </a:rPr>
              <a:t>Contact us</a:t>
            </a:r>
          </a:p>
          <a:p>
            <a:pPr marL="0" indent="0">
              <a:buNone/>
            </a:pPr>
            <a:r>
              <a:rPr lang="en-US" b="1" dirty="0">
                <a:solidFill>
                  <a:srgbClr val="242424"/>
                </a:solidFill>
              </a:rPr>
              <a:t>   </a:t>
            </a:r>
          </a:p>
          <a:p>
            <a:pPr algn="l" fontAlgn="base"/>
            <a:r>
              <a:rPr lang="en-US" sz="2000" dirty="0"/>
              <a:t>Curated Selection: Explore a wide variety of corporate gifts designed for clients and employees, offering thoughtful and meaningful selections for every occasion.</a:t>
            </a:r>
          </a:p>
          <a:p>
            <a:pPr algn="l" fontAlgn="base"/>
            <a:r>
              <a:rPr lang="en-US" sz="2000" dirty="0"/>
              <a:t>Customization Options: Personalize your gifts with branding and messaging options, creating memorable experiences that strengthen client and employee relationships.</a:t>
            </a:r>
          </a:p>
          <a:p>
            <a:pPr marL="0" indent="0" algn="l" fontAlgn="base">
              <a:buNone/>
            </a:pPr>
            <a:endParaRPr lang="en-US" sz="2000" b="0" i="0" dirty="0">
              <a:effectLst/>
            </a:endParaRPr>
          </a:p>
          <a:p>
            <a:r>
              <a:rPr lang="en-IN" sz="2000" dirty="0">
                <a:hlinkClick r:id="rId2">
                  <a:extLst>
                    <a:ext uri="{A12FA001-AC4F-418D-AE19-62706E023703}">
                      <ahyp:hlinkClr xmlns:ahyp="http://schemas.microsoft.com/office/drawing/2018/hyperlinkcolor" val="tx"/>
                    </a:ext>
                  </a:extLst>
                </a:hlinkClick>
              </a:rPr>
              <a:t> </a:t>
            </a:r>
            <a:r>
              <a:rPr lang="en-IN" sz="2000" dirty="0">
                <a:hlinkClick r:id="rId3">
                  <a:extLst>
                    <a:ext uri="{A12FA001-AC4F-418D-AE19-62706E023703}">
                      <ahyp:hlinkClr xmlns:ahyp="http://schemas.microsoft.com/office/drawing/2018/hyperlinkcolor" val="tx"/>
                    </a:ext>
                  </a:extLst>
                </a:hlinkClick>
              </a:rPr>
              <a:t>https://growthigo.com/</a:t>
            </a:r>
            <a:r>
              <a:rPr lang="en-IN" sz="2000" dirty="0"/>
              <a:t> </a:t>
            </a:r>
          </a:p>
          <a:p>
            <a:pPr marL="0" indent="0">
              <a:buNone/>
            </a:pPr>
            <a:endParaRPr lang="en-IN" sz="2000" dirty="0"/>
          </a:p>
          <a:p>
            <a:r>
              <a:rPr lang="en-US" sz="2000" b="0" i="0" dirty="0">
                <a:effectLst/>
              </a:rPr>
              <a:t>Office No – 703, ANP Landmark, Sr. no. 89, </a:t>
            </a:r>
            <a:r>
              <a:rPr lang="en-US" sz="2000" b="0" i="0" dirty="0" err="1">
                <a:effectLst/>
              </a:rPr>
              <a:t>Bhumkar</a:t>
            </a:r>
            <a:r>
              <a:rPr lang="en-US" sz="2000" b="0" i="0" dirty="0">
                <a:effectLst/>
              </a:rPr>
              <a:t> </a:t>
            </a:r>
            <a:r>
              <a:rPr lang="en-US" sz="2000" b="0" i="0" dirty="0" err="1">
                <a:effectLst/>
              </a:rPr>
              <a:t>Chowk,Hinjawadi</a:t>
            </a:r>
            <a:r>
              <a:rPr lang="en-US" sz="2000" b="0" i="0" dirty="0">
                <a:effectLst/>
              </a:rPr>
              <a:t> – </a:t>
            </a:r>
            <a:r>
              <a:rPr lang="en-US" sz="2000" b="0" i="0" dirty="0" err="1">
                <a:effectLst/>
              </a:rPr>
              <a:t>Wakad</a:t>
            </a:r>
            <a:r>
              <a:rPr lang="en-US" sz="2000" b="0" i="0" dirty="0">
                <a:effectLst/>
              </a:rPr>
              <a:t> Rd, Pune, Maharashtra 411057</a:t>
            </a:r>
          </a:p>
          <a:p>
            <a:pPr marL="0" indent="0" algn="l">
              <a:buNone/>
            </a:pPr>
            <a:endParaRPr lang="en-US" b="0" i="0" dirty="0">
              <a:solidFill>
                <a:srgbClr val="0A0A0A"/>
              </a:solidFill>
              <a:effectLst/>
            </a:endParaRPr>
          </a:p>
          <a:p>
            <a:pPr marL="0" indent="0" algn="l">
              <a:buNone/>
            </a:pPr>
            <a:r>
              <a:rPr lang="en-US" b="1" dirty="0"/>
              <a:t> Phone</a:t>
            </a:r>
            <a:r>
              <a:rPr lang="en-US" b="1" dirty="0">
                <a:solidFill>
                  <a:srgbClr val="467886"/>
                </a:solidFill>
              </a:rPr>
              <a:t> </a:t>
            </a:r>
            <a:r>
              <a:rPr lang="en-US" b="1" dirty="0"/>
              <a:t>: </a:t>
            </a:r>
            <a:r>
              <a:rPr lang="en-US" b="0" i="0" u="none" strike="noStrike" dirty="0">
                <a:effectLst/>
                <a:hlinkClick r:id="rId4"/>
              </a:rPr>
              <a:t>7709280369</a:t>
            </a:r>
            <a:endParaRPr lang="en-US" b="0" i="0" u="none" strike="noStrike" dirty="0">
              <a:effectLst/>
            </a:endParaRPr>
          </a:p>
          <a:p>
            <a:pPr marL="0" indent="0" algn="l">
              <a:buNone/>
            </a:pPr>
            <a:r>
              <a:rPr lang="en-US" b="1" dirty="0"/>
              <a:t> Email: </a:t>
            </a:r>
            <a:r>
              <a:rPr lang="en-US" b="0" i="0" u="none" strike="noStrike" dirty="0">
                <a:effectLst/>
                <a:hlinkClick r:id="rId5"/>
              </a:rPr>
              <a:t>Bhavesh@growthwayadvertising.com</a:t>
            </a:r>
            <a:endParaRPr lang="en-US" b="1" dirty="0"/>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355</TotalTime>
  <Words>579</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13</cp:revision>
  <dcterms:created xsi:type="dcterms:W3CDTF">2024-08-14T08:07:43Z</dcterms:created>
  <dcterms:modified xsi:type="dcterms:W3CDTF">2024-12-12T13:16:55Z</dcterms:modified>
</cp:coreProperties>
</file>