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Proxima Nova"/>
      <p:regular r:id="rId15"/>
      <p:bold r:id="rId16"/>
      <p:italic r:id="rId17"/>
      <p:boldItalic r:id="rId18"/>
    </p:embeddedFont>
    <p:embeddedFont>
      <p:font typeface="Roboto"/>
      <p:regular r:id="rId19"/>
      <p:bold r:id="rId20"/>
      <p:italic r:id="rId21"/>
      <p:boldItalic r:id="rId22"/>
    </p:embeddedFont>
    <p:embeddedFont>
      <p:font typeface="Inter"/>
      <p:regular r:id="rId23"/>
      <p:bold r:id="rId24"/>
      <p:italic r:id="rId25"/>
      <p:boldItalic r:id="rId26"/>
    </p:embeddedFont>
    <p:embeddedFont>
      <p:font typeface="Oswald SemiBold"/>
      <p:regular r:id="rId27"/>
      <p:bold r:id="rId28"/>
    </p:embeddedFont>
    <p:embeddedFont>
      <p:font typeface="Oswald"/>
      <p:regular r:id="rId29"/>
      <p:bold r:id="rId30"/>
    </p:embeddedFont>
    <p:embeddedFont>
      <p:font typeface="DM Sans"/>
      <p:regular r:id="rId31"/>
      <p:bold r:id="rId32"/>
      <p:italic r:id="rId33"/>
      <p:boldItalic r:id="rId34"/>
    </p:embeddedFont>
    <p:embeddedFont>
      <p:font typeface="Alfa Slab One"/>
      <p:regular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Inter-bold.fntdata"/><Relationship Id="rId23" Type="http://schemas.openxmlformats.org/officeDocument/2006/relationships/font" Target="fonts/Inter-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Inter-boldItalic.fntdata"/><Relationship Id="rId25" Type="http://schemas.openxmlformats.org/officeDocument/2006/relationships/font" Target="fonts/Inter-italic.fntdata"/><Relationship Id="rId28" Type="http://schemas.openxmlformats.org/officeDocument/2006/relationships/font" Target="fonts/OswaldSemiBold-bold.fntdata"/><Relationship Id="rId27" Type="http://schemas.openxmlformats.org/officeDocument/2006/relationships/font" Target="fonts/OswaldSemiBold-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swald-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DMSans-regular.fntdata"/><Relationship Id="rId30" Type="http://schemas.openxmlformats.org/officeDocument/2006/relationships/font" Target="fonts/Oswald-bold.fntdata"/><Relationship Id="rId11" Type="http://schemas.openxmlformats.org/officeDocument/2006/relationships/slide" Target="slides/slide6.xml"/><Relationship Id="rId33" Type="http://schemas.openxmlformats.org/officeDocument/2006/relationships/font" Target="fonts/DMSans-italic.fntdata"/><Relationship Id="rId10" Type="http://schemas.openxmlformats.org/officeDocument/2006/relationships/slide" Target="slides/slide5.xml"/><Relationship Id="rId32" Type="http://schemas.openxmlformats.org/officeDocument/2006/relationships/font" Target="fonts/DMSans-bold.fntdata"/><Relationship Id="rId13" Type="http://schemas.openxmlformats.org/officeDocument/2006/relationships/slide" Target="slides/slide8.xml"/><Relationship Id="rId35" Type="http://schemas.openxmlformats.org/officeDocument/2006/relationships/font" Target="fonts/AlfaSlabOne-regular.fntdata"/><Relationship Id="rId12" Type="http://schemas.openxmlformats.org/officeDocument/2006/relationships/slide" Target="slides/slide7.xml"/><Relationship Id="rId34" Type="http://schemas.openxmlformats.org/officeDocument/2006/relationships/font" Target="fonts/DMSans-boldItalic.fntdata"/><Relationship Id="rId15" Type="http://schemas.openxmlformats.org/officeDocument/2006/relationships/font" Target="fonts/ProximaNova-regular.fntdata"/><Relationship Id="rId14" Type="http://schemas.openxmlformats.org/officeDocument/2006/relationships/slide" Target="slides/slide9.xml"/><Relationship Id="rId17" Type="http://schemas.openxmlformats.org/officeDocument/2006/relationships/font" Target="fonts/ProximaNova-italic.fntdata"/><Relationship Id="rId16" Type="http://schemas.openxmlformats.org/officeDocument/2006/relationships/font" Target="fonts/ProximaNova-bold.fntdata"/><Relationship Id="rId19" Type="http://schemas.openxmlformats.org/officeDocument/2006/relationships/font" Target="fonts/Roboto-regular.fntdata"/><Relationship Id="rId18" Type="http://schemas.openxmlformats.org/officeDocument/2006/relationships/font" Target="fonts/ProximaNova-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305b76a704b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305b76a704b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05b76a704b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05b76a704b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05b76a704b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05b76a704b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fc437ee59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fc437ee59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0d0d551af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0d0d551af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0d0d551af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0d0d551af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196297945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19629794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0d0d551af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0d0d551af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05b76a704b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05b76a704b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rgbClr val="CFE2F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hyperlink" Target="https://firstpolicy.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firstpolicy.com/services/marine-insuranc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firstpolicy.com/services/marine-insuranc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firstpolicy.com/services/marine-insuranc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firstpolicy.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firstpolicy.com/" TargetMode="External"/><Relationship Id="rId4" Type="http://schemas.openxmlformats.org/officeDocument/2006/relationships/hyperlink" Target="tel:+912066073200" TargetMode="External"/><Relationship Id="rId5" Type="http://schemas.openxmlformats.org/officeDocument/2006/relationships/hyperlink" Target="mailto:office@firstpolicy.com" TargetMode="External"/><Relationship Id="rId6"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title"/>
          </p:nvPr>
        </p:nvSpPr>
        <p:spPr>
          <a:xfrm>
            <a:off x="1175100" y="1130375"/>
            <a:ext cx="7083900" cy="2033700"/>
          </a:xfrm>
          <a:prstGeom prst="rect">
            <a:avLst/>
          </a:prstGeom>
        </p:spPr>
        <p:txBody>
          <a:bodyPr anchorCtr="0" anchor="t" bIns="91425" lIns="91425" spcFirstLastPara="1" rIns="91425" wrap="square" tIns="91425">
            <a:noAutofit/>
          </a:bodyPr>
          <a:lstStyle/>
          <a:p>
            <a:pPr indent="0" lvl="0" marL="0" rtl="0" algn="ctr">
              <a:lnSpc>
                <a:spcPct val="115000"/>
              </a:lnSpc>
              <a:spcBef>
                <a:spcPts val="1400"/>
              </a:spcBef>
              <a:spcAft>
                <a:spcPts val="300"/>
              </a:spcAft>
              <a:buNone/>
            </a:pPr>
            <a:r>
              <a:rPr lang="en" sz="3500">
                <a:solidFill>
                  <a:srgbClr val="000000"/>
                </a:solidFill>
                <a:latin typeface="Oswald SemiBold"/>
                <a:ea typeface="Oswald SemiBold"/>
                <a:cs typeface="Oswald SemiBold"/>
                <a:sym typeface="Oswald SemiBold"/>
              </a:rPr>
              <a:t>Protecting Your Cargo: How Marine Insurance Companies Offer Comprehensive Coverage</a:t>
            </a:r>
            <a:endParaRPr sz="5100">
              <a:solidFill>
                <a:srgbClr val="000000"/>
              </a:solidFill>
              <a:latin typeface="Oswald SemiBold"/>
              <a:ea typeface="Oswald SemiBold"/>
              <a:cs typeface="Oswald SemiBold"/>
              <a:sym typeface="Oswald SemiBold"/>
            </a:endParaRPr>
          </a:p>
        </p:txBody>
      </p:sp>
      <p:sp>
        <p:nvSpPr>
          <p:cNvPr id="57" name="Google Shape;57;p13"/>
          <p:cNvSpPr txBox="1"/>
          <p:nvPr/>
        </p:nvSpPr>
        <p:spPr>
          <a:xfrm>
            <a:off x="2900150" y="3445525"/>
            <a:ext cx="3606600" cy="54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u="sng">
                <a:solidFill>
                  <a:schemeClr val="hlink"/>
                </a:solidFill>
                <a:latin typeface="Proxima Nova"/>
                <a:ea typeface="Proxima Nova"/>
                <a:cs typeface="Proxima Nova"/>
                <a:sym typeface="Proxima Nova"/>
                <a:hlinkClick r:id="rId3"/>
              </a:rPr>
              <a:t>https://firstpolicy.com/</a:t>
            </a:r>
            <a:endParaRPr b="1" sz="2200">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idx="1" type="body"/>
          </p:nvPr>
        </p:nvSpPr>
        <p:spPr>
          <a:xfrm>
            <a:off x="844325" y="1053450"/>
            <a:ext cx="7554300" cy="303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000000"/>
                </a:solidFill>
                <a:latin typeface="Roboto"/>
                <a:ea typeface="Roboto"/>
                <a:cs typeface="Roboto"/>
                <a:sym typeface="Roboto"/>
              </a:rPr>
              <a:t>Global shipping is one of the key pillars of the cross-border movement of goods, through seaborne transport. But, there are a lot of risks to the whole cargo during transportation, including natural disasters, accidents, theft, and damages. In order to ensure the protection of these shipment interests, marine insurance firms offer the necessary and sufficient coverage solutions to the business interests and to the logistics industry. Such solutions include Maritime Transport Insurance, Hull Insurance, Freight Insurance and what have you which helps in compensating for any loss that a business/organization may encounter.</a:t>
            </a:r>
            <a:endParaRPr sz="1500">
              <a:solidFill>
                <a:srgbClr val="000000"/>
              </a:solidFill>
              <a:latin typeface="Roboto"/>
              <a:ea typeface="Roboto"/>
              <a:cs typeface="Roboto"/>
              <a:sym typeface="Roboto"/>
            </a:endParaRPr>
          </a:p>
          <a:p>
            <a:pPr indent="0" lvl="0" marL="0" rtl="0" algn="ctr">
              <a:spcBef>
                <a:spcPts val="0"/>
              </a:spcBef>
              <a:spcAft>
                <a:spcPts val="0"/>
              </a:spcAft>
              <a:buNone/>
            </a:pPr>
            <a:r>
              <a:rPr lang="en" sz="1500">
                <a:solidFill>
                  <a:srgbClr val="000000"/>
                </a:solidFill>
                <a:latin typeface="Roboto"/>
                <a:ea typeface="Roboto"/>
                <a:cs typeface="Roboto"/>
                <a:sym typeface="Roboto"/>
              </a:rPr>
              <a:t>In this post, we discuss the importance of marine and cargo insurance and ways that entities can leverage the vast array of options provided by marine insurers.</a:t>
            </a:r>
            <a:endParaRPr sz="2100">
              <a:solidFill>
                <a:srgbClr val="000000"/>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766325" y="744750"/>
            <a:ext cx="71343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2200">
                <a:solidFill>
                  <a:srgbClr val="000000"/>
                </a:solidFill>
                <a:latin typeface="Oswald SemiBold"/>
                <a:ea typeface="Oswald SemiBold"/>
                <a:cs typeface="Oswald SemiBold"/>
                <a:sym typeface="Oswald SemiBold"/>
              </a:rPr>
              <a:t>Understanding Marine Insurance</a:t>
            </a:r>
            <a:endParaRPr sz="2800">
              <a:solidFill>
                <a:srgbClr val="000000"/>
              </a:solidFill>
              <a:latin typeface="Oswald SemiBold"/>
              <a:ea typeface="Oswald SemiBold"/>
              <a:cs typeface="Oswald SemiBold"/>
              <a:sym typeface="Oswald SemiBold"/>
            </a:endParaRPr>
          </a:p>
          <a:p>
            <a:pPr indent="0" lvl="0" marL="0" rtl="0" algn="l">
              <a:lnSpc>
                <a:spcPct val="115000"/>
              </a:lnSpc>
              <a:spcBef>
                <a:spcPts val="200"/>
              </a:spcBef>
              <a:spcAft>
                <a:spcPts val="0"/>
              </a:spcAft>
              <a:buNone/>
            </a:pPr>
            <a:r>
              <a:t/>
            </a:r>
            <a:endParaRPr sz="2000">
              <a:solidFill>
                <a:srgbClr val="000000"/>
              </a:solidFill>
              <a:latin typeface="Oswald SemiBold"/>
              <a:ea typeface="Oswald SemiBold"/>
              <a:cs typeface="Oswald SemiBold"/>
              <a:sym typeface="Oswald SemiBold"/>
            </a:endParaRPr>
          </a:p>
          <a:p>
            <a:pPr indent="0" lvl="0" marL="0" rtl="0" algn="ctr">
              <a:lnSpc>
                <a:spcPct val="115000"/>
              </a:lnSpc>
              <a:spcBef>
                <a:spcPts val="0"/>
              </a:spcBef>
              <a:spcAft>
                <a:spcPts val="0"/>
              </a:spcAft>
              <a:buNone/>
            </a:pPr>
            <a:r>
              <a:t/>
            </a:r>
            <a:endParaRPr>
              <a:solidFill>
                <a:srgbClr val="000000"/>
              </a:solidFill>
              <a:latin typeface="Oswald SemiBold"/>
              <a:ea typeface="Oswald SemiBold"/>
              <a:cs typeface="Oswald SemiBold"/>
              <a:sym typeface="Oswald SemiBold"/>
            </a:endParaRPr>
          </a:p>
          <a:p>
            <a:pPr indent="0" lvl="0" marL="0" rtl="0" algn="ctr">
              <a:lnSpc>
                <a:spcPct val="115000"/>
              </a:lnSpc>
              <a:spcBef>
                <a:spcPts val="0"/>
              </a:spcBef>
              <a:spcAft>
                <a:spcPts val="0"/>
              </a:spcAft>
              <a:buSzPts val="990"/>
              <a:buNone/>
            </a:pPr>
            <a:r>
              <a:t/>
            </a:r>
            <a:endParaRPr sz="2760">
              <a:solidFill>
                <a:srgbClr val="1C4587"/>
              </a:solidFill>
              <a:latin typeface="Oswald SemiBold"/>
              <a:ea typeface="Oswald SemiBold"/>
              <a:cs typeface="Oswald SemiBold"/>
              <a:sym typeface="Oswald SemiBold"/>
            </a:endParaRPr>
          </a:p>
          <a:p>
            <a:pPr indent="0" lvl="0" marL="0" rtl="0" algn="l">
              <a:spcBef>
                <a:spcPts val="0"/>
              </a:spcBef>
              <a:spcAft>
                <a:spcPts val="0"/>
              </a:spcAft>
              <a:buSzPts val="990"/>
              <a:buNone/>
            </a:pPr>
            <a:r>
              <a:t/>
            </a:r>
            <a:endParaRPr sz="2700">
              <a:latin typeface="Oswald SemiBold"/>
              <a:ea typeface="Oswald SemiBold"/>
              <a:cs typeface="Oswald SemiBold"/>
              <a:sym typeface="Oswald SemiBold"/>
            </a:endParaRPr>
          </a:p>
        </p:txBody>
      </p:sp>
      <p:sp>
        <p:nvSpPr>
          <p:cNvPr id="68" name="Google Shape;68;p15"/>
          <p:cNvSpPr txBox="1"/>
          <p:nvPr>
            <p:ph idx="1" type="body"/>
          </p:nvPr>
        </p:nvSpPr>
        <p:spPr>
          <a:xfrm>
            <a:off x="766325" y="1604525"/>
            <a:ext cx="7455900" cy="293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0000"/>
                </a:solidFill>
                <a:latin typeface="Roboto"/>
                <a:ea typeface="Roboto"/>
                <a:cs typeface="Roboto"/>
                <a:sym typeface="Roboto"/>
              </a:rPr>
              <a:t>Marine insurance is the branch of insurance that deals specifically with the risks associated with the movement of goods by sea, air and land. It provides liability coverage that shields freight against losses through damage or loss of carrier or ship, or other related liabilities. </a:t>
            </a:r>
            <a:r>
              <a:rPr b="1" lang="en" sz="1600" u="sng">
                <a:solidFill>
                  <a:srgbClr val="1155CC"/>
                </a:solidFill>
                <a:latin typeface="Roboto"/>
                <a:ea typeface="Roboto"/>
                <a:cs typeface="Roboto"/>
                <a:sym typeface="Roboto"/>
                <a:hlinkClick r:id="rId3">
                  <a:extLst>
                    <a:ext uri="{A12FA001-AC4F-418D-AE19-62706E023703}">
                      <ahyp:hlinkClr val="tx"/>
                    </a:ext>
                  </a:extLst>
                </a:hlinkClick>
              </a:rPr>
              <a:t>Marine insurance companies</a:t>
            </a:r>
            <a:r>
              <a:rPr lang="en" sz="1600">
                <a:solidFill>
                  <a:srgbClr val="000000"/>
                </a:solidFill>
                <a:latin typeface="Roboto"/>
                <a:ea typeface="Roboto"/>
                <a:cs typeface="Roboto"/>
                <a:sym typeface="Roboto"/>
              </a:rPr>
              <a:t>, some of the major players in this field, develop policies comprehensively that can meet most of the aspects of the shipping businesses while ensuring all the shippers are always on the safe side.</a:t>
            </a:r>
            <a:endParaRPr sz="2100">
              <a:solidFill>
                <a:srgbClr val="00000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690125" y="390250"/>
            <a:ext cx="71343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600"/>
              </a:spcBef>
              <a:spcAft>
                <a:spcPts val="0"/>
              </a:spcAft>
              <a:buNone/>
            </a:pPr>
            <a:r>
              <a:rPr lang="en" sz="2700">
                <a:solidFill>
                  <a:srgbClr val="000000"/>
                </a:solidFill>
                <a:latin typeface="Oswald SemiBold"/>
                <a:ea typeface="Oswald SemiBold"/>
                <a:cs typeface="Oswald SemiBold"/>
                <a:sym typeface="Oswald SemiBold"/>
              </a:rPr>
              <a:t> </a:t>
            </a:r>
            <a:r>
              <a:rPr lang="en" sz="2000">
                <a:solidFill>
                  <a:srgbClr val="000000"/>
                </a:solidFill>
                <a:latin typeface="Oswald SemiBold"/>
                <a:ea typeface="Oswald SemiBold"/>
                <a:cs typeface="Oswald SemiBold"/>
                <a:sym typeface="Oswald SemiBold"/>
              </a:rPr>
              <a:t>Key Types of Marine Insurance</a:t>
            </a:r>
            <a:endParaRPr sz="2700">
              <a:solidFill>
                <a:srgbClr val="000000"/>
              </a:solidFill>
              <a:latin typeface="Oswald SemiBold"/>
              <a:ea typeface="Oswald SemiBold"/>
              <a:cs typeface="Oswald SemiBold"/>
              <a:sym typeface="Oswald SemiBold"/>
            </a:endParaRPr>
          </a:p>
          <a:p>
            <a:pPr indent="0" lvl="0" marL="0" rtl="0" algn="l">
              <a:lnSpc>
                <a:spcPct val="115000"/>
              </a:lnSpc>
              <a:spcBef>
                <a:spcPts val="400"/>
              </a:spcBef>
              <a:spcAft>
                <a:spcPts val="0"/>
              </a:spcAft>
              <a:buNone/>
            </a:pPr>
            <a:r>
              <a:t/>
            </a:r>
            <a:endParaRPr sz="2800">
              <a:solidFill>
                <a:srgbClr val="000000"/>
              </a:solidFill>
              <a:latin typeface="Oswald SemiBold"/>
              <a:ea typeface="Oswald SemiBold"/>
              <a:cs typeface="Oswald SemiBold"/>
              <a:sym typeface="Oswald SemiBold"/>
            </a:endParaRPr>
          </a:p>
          <a:p>
            <a:pPr indent="0" lvl="0" marL="0" rtl="0" algn="ctr">
              <a:lnSpc>
                <a:spcPct val="115000"/>
              </a:lnSpc>
              <a:spcBef>
                <a:spcPts val="0"/>
              </a:spcBef>
              <a:spcAft>
                <a:spcPts val="0"/>
              </a:spcAft>
              <a:buNone/>
            </a:pPr>
            <a:r>
              <a:t/>
            </a:r>
            <a:endParaRPr sz="3800">
              <a:solidFill>
                <a:srgbClr val="000000"/>
              </a:solidFill>
              <a:latin typeface="Oswald SemiBold"/>
              <a:ea typeface="Oswald SemiBold"/>
              <a:cs typeface="Oswald SemiBold"/>
              <a:sym typeface="Oswald SemiBold"/>
            </a:endParaRPr>
          </a:p>
          <a:p>
            <a:pPr indent="0" lvl="0" marL="0" rtl="0" algn="ctr">
              <a:lnSpc>
                <a:spcPct val="115000"/>
              </a:lnSpc>
              <a:spcBef>
                <a:spcPts val="0"/>
              </a:spcBef>
              <a:spcAft>
                <a:spcPts val="0"/>
              </a:spcAft>
              <a:buSzPts val="990"/>
              <a:buNone/>
            </a:pPr>
            <a:r>
              <a:t/>
            </a:r>
            <a:endParaRPr sz="3559">
              <a:solidFill>
                <a:srgbClr val="1C4587"/>
              </a:solidFill>
              <a:latin typeface="Oswald SemiBold"/>
              <a:ea typeface="Oswald SemiBold"/>
              <a:cs typeface="Oswald SemiBold"/>
              <a:sym typeface="Oswald SemiBold"/>
            </a:endParaRPr>
          </a:p>
          <a:p>
            <a:pPr indent="0" lvl="0" marL="0" rtl="0" algn="l">
              <a:spcBef>
                <a:spcPts val="0"/>
              </a:spcBef>
              <a:spcAft>
                <a:spcPts val="0"/>
              </a:spcAft>
              <a:buSzPts val="990"/>
              <a:buNone/>
            </a:pPr>
            <a:r>
              <a:t/>
            </a:r>
            <a:endParaRPr sz="3500">
              <a:latin typeface="Oswald SemiBold"/>
              <a:ea typeface="Oswald SemiBold"/>
              <a:cs typeface="Oswald SemiBold"/>
              <a:sym typeface="Oswald SemiBold"/>
            </a:endParaRPr>
          </a:p>
        </p:txBody>
      </p:sp>
      <p:sp>
        <p:nvSpPr>
          <p:cNvPr id="74" name="Google Shape;74;p16"/>
          <p:cNvSpPr txBox="1"/>
          <p:nvPr>
            <p:ph idx="1" type="body"/>
          </p:nvPr>
        </p:nvSpPr>
        <p:spPr>
          <a:xfrm>
            <a:off x="766325" y="1259375"/>
            <a:ext cx="7826700" cy="30885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None/>
            </a:pPr>
            <a:r>
              <a:rPr b="1" lang="en" sz="1500">
                <a:solidFill>
                  <a:srgbClr val="000000"/>
                </a:solidFill>
                <a:latin typeface="Roboto"/>
                <a:ea typeface="Roboto"/>
                <a:cs typeface="Roboto"/>
                <a:sym typeface="Roboto"/>
              </a:rPr>
              <a:t>1. Marine Transit Insurance</a:t>
            </a:r>
            <a:endParaRPr b="1" sz="1500">
              <a:solidFill>
                <a:srgbClr val="000000"/>
              </a:solidFill>
              <a:latin typeface="Roboto"/>
              <a:ea typeface="Roboto"/>
              <a:cs typeface="Roboto"/>
              <a:sym typeface="Roboto"/>
            </a:endParaRPr>
          </a:p>
          <a:p>
            <a:pPr indent="0" lvl="0" marL="0" rtl="0" algn="l">
              <a:spcBef>
                <a:spcPts val="400"/>
              </a:spcBef>
              <a:spcAft>
                <a:spcPts val="0"/>
              </a:spcAft>
              <a:buNone/>
            </a:pPr>
            <a:r>
              <a:rPr b="1" lang="en" sz="1400" u="sng">
                <a:solidFill>
                  <a:srgbClr val="1155CC"/>
                </a:solidFill>
                <a:latin typeface="Roboto"/>
                <a:ea typeface="Roboto"/>
                <a:cs typeface="Roboto"/>
                <a:sym typeface="Roboto"/>
                <a:hlinkClick r:id="rId3">
                  <a:extLst>
                    <a:ext uri="{A12FA001-AC4F-418D-AE19-62706E023703}">
                      <ahyp:hlinkClr val="tx"/>
                    </a:ext>
                  </a:extLst>
                </a:hlinkClick>
              </a:rPr>
              <a:t>Marine transit insurance</a:t>
            </a:r>
            <a:r>
              <a:rPr lang="en" sz="1400">
                <a:solidFill>
                  <a:srgbClr val="000000"/>
                </a:solidFill>
                <a:latin typeface="Roboto"/>
                <a:ea typeface="Roboto"/>
                <a:cs typeface="Roboto"/>
                <a:sym typeface="Roboto"/>
              </a:rPr>
              <a:t> is one of the most important classes of business. They offer cover for products during transportation through water, air and land means against factors such as damage or theft and loss. For instance, suppose a container ship is sailing through a stormy sea; some of the goods on board fall overboard; marine transit insurance guarantees the cargo owner is paid.</a:t>
            </a:r>
            <a:endParaRPr sz="1400">
              <a:solidFill>
                <a:srgbClr val="000000"/>
              </a:solidFill>
              <a:latin typeface="Roboto"/>
              <a:ea typeface="Roboto"/>
              <a:cs typeface="Roboto"/>
              <a:sym typeface="Roboto"/>
            </a:endParaRPr>
          </a:p>
          <a:p>
            <a:pPr indent="0" lvl="0" marL="0" rtl="0" algn="l">
              <a:spcBef>
                <a:spcPts val="1400"/>
              </a:spcBef>
              <a:spcAft>
                <a:spcPts val="0"/>
              </a:spcAft>
              <a:buNone/>
            </a:pPr>
            <a:r>
              <a:rPr b="1" lang="en" sz="1500">
                <a:solidFill>
                  <a:srgbClr val="000000"/>
                </a:solidFill>
                <a:latin typeface="Roboto"/>
                <a:ea typeface="Roboto"/>
                <a:cs typeface="Roboto"/>
                <a:sym typeface="Roboto"/>
              </a:rPr>
              <a:t>2. Hull Insurance</a:t>
            </a:r>
            <a:endParaRPr b="1" sz="1500">
              <a:solidFill>
                <a:srgbClr val="000000"/>
              </a:solidFill>
              <a:latin typeface="Roboto"/>
              <a:ea typeface="Roboto"/>
              <a:cs typeface="Roboto"/>
              <a:sym typeface="Roboto"/>
            </a:endParaRPr>
          </a:p>
          <a:p>
            <a:pPr indent="0" lvl="0" marL="0" rtl="0" algn="l">
              <a:spcBef>
                <a:spcPts val="400"/>
              </a:spcBef>
              <a:spcAft>
                <a:spcPts val="0"/>
              </a:spcAft>
              <a:buNone/>
            </a:pPr>
            <a:r>
              <a:rPr lang="en" sz="1400">
                <a:solidFill>
                  <a:srgbClr val="000000"/>
                </a:solidFill>
                <a:latin typeface="Roboto"/>
                <a:ea typeface="Roboto"/>
                <a:cs typeface="Roboto"/>
                <a:sym typeface="Roboto"/>
              </a:rPr>
              <a:t>Cargo ships are often large investments, and have to be safeguarded against such dangers as collision. Hull insurance protects the physical structure of the vehicle with cover being extended to the shipowners from loss through accidents, collisions or from other risks. This coverage is important in the enhancement of sustainability as well as functionality of ships.</a:t>
            </a:r>
            <a:endParaRPr sz="1700">
              <a:solidFill>
                <a:srgbClr val="000000"/>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idx="1" type="body"/>
          </p:nvPr>
        </p:nvSpPr>
        <p:spPr>
          <a:xfrm>
            <a:off x="630575" y="622800"/>
            <a:ext cx="8073600" cy="37788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None/>
            </a:pPr>
            <a:r>
              <a:rPr b="1" lang="en" sz="1400">
                <a:solidFill>
                  <a:srgbClr val="000000"/>
                </a:solidFill>
                <a:latin typeface="Roboto"/>
                <a:ea typeface="Roboto"/>
                <a:cs typeface="Roboto"/>
                <a:sym typeface="Roboto"/>
              </a:rPr>
              <a:t>3. Freight Insurance</a:t>
            </a:r>
            <a:endParaRPr b="1" sz="1400">
              <a:solidFill>
                <a:srgbClr val="000000"/>
              </a:solidFill>
              <a:latin typeface="Roboto"/>
              <a:ea typeface="Roboto"/>
              <a:cs typeface="Roboto"/>
              <a:sym typeface="Roboto"/>
            </a:endParaRPr>
          </a:p>
          <a:p>
            <a:pPr indent="0" lvl="0" marL="0" rtl="0" algn="l">
              <a:spcBef>
                <a:spcPts val="400"/>
              </a:spcBef>
              <a:spcAft>
                <a:spcPts val="0"/>
              </a:spcAft>
              <a:buNone/>
            </a:pPr>
            <a:r>
              <a:rPr lang="en" sz="1300">
                <a:solidFill>
                  <a:srgbClr val="000000"/>
                </a:solidFill>
                <a:latin typeface="Roboto"/>
                <a:ea typeface="Roboto"/>
                <a:cs typeface="Roboto"/>
                <a:sym typeface="Roboto"/>
              </a:rPr>
              <a:t>Shipping delay and or loss also pose some risks on freight forwarders and logistics providers. Freight insurance covers for loss that a shipper may incur due to non-delivery or damage to consignment. This is especially useful for players in industries where they require moving goods belonging to their customers.</a:t>
            </a:r>
            <a:endParaRPr sz="1300">
              <a:solidFill>
                <a:srgbClr val="000000"/>
              </a:solidFill>
              <a:latin typeface="Roboto"/>
              <a:ea typeface="Roboto"/>
              <a:cs typeface="Roboto"/>
              <a:sym typeface="Roboto"/>
            </a:endParaRPr>
          </a:p>
          <a:p>
            <a:pPr indent="0" lvl="0" marL="0" rtl="0" algn="l">
              <a:spcBef>
                <a:spcPts val="1400"/>
              </a:spcBef>
              <a:spcAft>
                <a:spcPts val="0"/>
              </a:spcAft>
              <a:buNone/>
            </a:pPr>
            <a:r>
              <a:rPr b="1" lang="en" sz="1400">
                <a:solidFill>
                  <a:srgbClr val="000000"/>
                </a:solidFill>
                <a:latin typeface="Roboto"/>
                <a:ea typeface="Roboto"/>
                <a:cs typeface="Roboto"/>
                <a:sym typeface="Roboto"/>
              </a:rPr>
              <a:t>4. Protection and Indemnity Insurance</a:t>
            </a:r>
            <a:endParaRPr b="1" sz="1400">
              <a:solidFill>
                <a:srgbClr val="000000"/>
              </a:solidFill>
              <a:latin typeface="Roboto"/>
              <a:ea typeface="Roboto"/>
              <a:cs typeface="Roboto"/>
              <a:sym typeface="Roboto"/>
            </a:endParaRPr>
          </a:p>
          <a:p>
            <a:pPr indent="0" lvl="0" marL="0" rtl="0" algn="l">
              <a:spcBef>
                <a:spcPts val="400"/>
              </a:spcBef>
              <a:spcAft>
                <a:spcPts val="0"/>
              </a:spcAft>
              <a:buNone/>
            </a:pPr>
            <a:r>
              <a:rPr b="1" lang="en" sz="1300" u="sng">
                <a:solidFill>
                  <a:srgbClr val="1155CC"/>
                </a:solidFill>
                <a:latin typeface="Roboto"/>
                <a:ea typeface="Roboto"/>
                <a:cs typeface="Roboto"/>
                <a:sym typeface="Roboto"/>
                <a:hlinkClick r:id="rId3">
                  <a:extLst>
                    <a:ext uri="{A12FA001-AC4F-418D-AE19-62706E023703}">
                      <ahyp:hlinkClr val="tx"/>
                    </a:ext>
                  </a:extLst>
                </a:hlinkClick>
              </a:rPr>
              <a:t>Protection and indemnity insurance</a:t>
            </a:r>
            <a:r>
              <a:rPr b="1" lang="en" sz="1300">
                <a:solidFill>
                  <a:srgbClr val="000000"/>
                </a:solidFill>
                <a:latin typeface="Roboto"/>
                <a:ea typeface="Roboto"/>
                <a:cs typeface="Roboto"/>
                <a:sym typeface="Roboto"/>
              </a:rPr>
              <a:t>,</a:t>
            </a:r>
            <a:r>
              <a:rPr lang="en" sz="1300">
                <a:solidFill>
                  <a:srgbClr val="000000"/>
                </a:solidFill>
                <a:latin typeface="Roboto"/>
                <a:ea typeface="Roboto"/>
                <a:cs typeface="Roboto"/>
                <a:sym typeface="Roboto"/>
              </a:rPr>
              <a:t> also known as P&amp;I insurance, shields the policyholder against third party risks of operations at sea. This includes losses due to crewmember injury, pollution or other losses to the vessel. For shipowners it is a very important policy which provides compliance with rules and regulation of international standards but at the same time also controls risks.</a:t>
            </a:r>
            <a:endParaRPr sz="2000">
              <a:solidFill>
                <a:srgbClr val="000000"/>
              </a:solidFill>
              <a:latin typeface="Roboto"/>
              <a:ea typeface="Roboto"/>
              <a:cs typeface="Roboto"/>
              <a:sym typeface="Roboto"/>
            </a:endParaRPr>
          </a:p>
          <a:p>
            <a:pPr indent="0" lvl="0" marL="0" rtl="0" algn="l">
              <a:spcBef>
                <a:spcPts val="1400"/>
              </a:spcBef>
              <a:spcAft>
                <a:spcPts val="0"/>
              </a:spcAft>
              <a:buNone/>
            </a:pPr>
            <a:r>
              <a:rPr b="1" lang="en" sz="1400">
                <a:solidFill>
                  <a:srgbClr val="000000"/>
                </a:solidFill>
                <a:latin typeface="Roboto"/>
                <a:ea typeface="Roboto"/>
                <a:cs typeface="Roboto"/>
                <a:sym typeface="Roboto"/>
              </a:rPr>
              <a:t>5. Marine and Cargo Insurance</a:t>
            </a:r>
            <a:endParaRPr b="1" sz="1400">
              <a:solidFill>
                <a:srgbClr val="000000"/>
              </a:solidFill>
              <a:latin typeface="Roboto"/>
              <a:ea typeface="Roboto"/>
              <a:cs typeface="Roboto"/>
              <a:sym typeface="Roboto"/>
            </a:endParaRPr>
          </a:p>
          <a:p>
            <a:pPr indent="0" lvl="0" marL="0" rtl="0" algn="l">
              <a:spcBef>
                <a:spcPts val="400"/>
              </a:spcBef>
              <a:spcAft>
                <a:spcPts val="0"/>
              </a:spcAft>
              <a:buNone/>
            </a:pPr>
            <a:r>
              <a:rPr lang="en" sz="1300">
                <a:solidFill>
                  <a:srgbClr val="000000"/>
                </a:solidFill>
                <a:latin typeface="Roboto"/>
                <a:ea typeface="Roboto"/>
                <a:cs typeface="Roboto"/>
                <a:sym typeface="Roboto"/>
              </a:rPr>
              <a:t>Making use of the opportunity of marine transit insurance, as well as insuring the cargo itself, Marine and Cargo insurance provides protection of goods from start to end. Regardless of whether and when goods are damaged during loading, unloading or transportation; this policy also enables cargo owners to reclaim their losses.</a:t>
            </a:r>
            <a:endParaRPr sz="1300">
              <a:solidFill>
                <a:srgbClr val="000000"/>
              </a:solidFill>
              <a:latin typeface="Roboto"/>
              <a:ea typeface="Roboto"/>
              <a:cs typeface="Roboto"/>
              <a:sym typeface="Roboto"/>
            </a:endParaRPr>
          </a:p>
          <a:p>
            <a:pPr indent="0" lvl="0" marL="0" rtl="0" algn="l">
              <a:spcBef>
                <a:spcPts val="0"/>
              </a:spcBef>
              <a:spcAft>
                <a:spcPts val="0"/>
              </a:spcAft>
              <a:buNone/>
            </a:pPr>
            <a:r>
              <a:t/>
            </a:r>
            <a:endParaRPr sz="2000">
              <a:solidFill>
                <a:srgbClr val="000000"/>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type="title"/>
          </p:nvPr>
        </p:nvSpPr>
        <p:spPr>
          <a:xfrm>
            <a:off x="766325" y="633500"/>
            <a:ext cx="71343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2200">
                <a:solidFill>
                  <a:srgbClr val="000000"/>
                </a:solidFill>
                <a:latin typeface="Oswald SemiBold"/>
                <a:ea typeface="Oswald SemiBold"/>
                <a:cs typeface="Oswald SemiBold"/>
                <a:sym typeface="Oswald SemiBold"/>
              </a:rPr>
              <a:t>Benefits of Comprehensive Marine Insurance</a:t>
            </a:r>
            <a:endParaRPr sz="2900">
              <a:solidFill>
                <a:srgbClr val="000000"/>
              </a:solidFill>
              <a:latin typeface="Oswald SemiBold"/>
              <a:ea typeface="Oswald SemiBold"/>
              <a:cs typeface="Oswald SemiBold"/>
              <a:sym typeface="Oswald SemiBold"/>
            </a:endParaRPr>
          </a:p>
          <a:p>
            <a:pPr indent="0" lvl="0" marL="0" rtl="0" algn="l">
              <a:lnSpc>
                <a:spcPct val="115000"/>
              </a:lnSpc>
              <a:spcBef>
                <a:spcPts val="200"/>
              </a:spcBef>
              <a:spcAft>
                <a:spcPts val="0"/>
              </a:spcAft>
              <a:buNone/>
            </a:pPr>
            <a:r>
              <a:t/>
            </a:r>
            <a:endParaRPr sz="2000">
              <a:solidFill>
                <a:srgbClr val="000000"/>
              </a:solidFill>
              <a:latin typeface="Oswald SemiBold"/>
              <a:ea typeface="Oswald SemiBold"/>
              <a:cs typeface="Oswald SemiBold"/>
              <a:sym typeface="Oswald SemiBold"/>
            </a:endParaRPr>
          </a:p>
          <a:p>
            <a:pPr indent="0" lvl="0" marL="0" rtl="0" algn="ctr">
              <a:lnSpc>
                <a:spcPct val="115000"/>
              </a:lnSpc>
              <a:spcBef>
                <a:spcPts val="0"/>
              </a:spcBef>
              <a:spcAft>
                <a:spcPts val="0"/>
              </a:spcAft>
              <a:buNone/>
            </a:pPr>
            <a:r>
              <a:t/>
            </a:r>
            <a:endParaRPr>
              <a:solidFill>
                <a:srgbClr val="000000"/>
              </a:solidFill>
              <a:latin typeface="Oswald SemiBold"/>
              <a:ea typeface="Oswald SemiBold"/>
              <a:cs typeface="Oswald SemiBold"/>
              <a:sym typeface="Oswald SemiBold"/>
            </a:endParaRPr>
          </a:p>
          <a:p>
            <a:pPr indent="0" lvl="0" marL="0" rtl="0" algn="ctr">
              <a:lnSpc>
                <a:spcPct val="115000"/>
              </a:lnSpc>
              <a:spcBef>
                <a:spcPts val="0"/>
              </a:spcBef>
              <a:spcAft>
                <a:spcPts val="0"/>
              </a:spcAft>
              <a:buSzPts val="990"/>
              <a:buNone/>
            </a:pPr>
            <a:r>
              <a:t/>
            </a:r>
            <a:endParaRPr sz="2760">
              <a:solidFill>
                <a:srgbClr val="1C4587"/>
              </a:solidFill>
              <a:latin typeface="Oswald SemiBold"/>
              <a:ea typeface="Oswald SemiBold"/>
              <a:cs typeface="Oswald SemiBold"/>
              <a:sym typeface="Oswald SemiBold"/>
            </a:endParaRPr>
          </a:p>
          <a:p>
            <a:pPr indent="0" lvl="0" marL="0" rtl="0" algn="l">
              <a:spcBef>
                <a:spcPts val="0"/>
              </a:spcBef>
              <a:spcAft>
                <a:spcPts val="0"/>
              </a:spcAft>
              <a:buSzPts val="990"/>
              <a:buNone/>
            </a:pPr>
            <a:r>
              <a:t/>
            </a:r>
            <a:endParaRPr sz="2700">
              <a:latin typeface="Oswald SemiBold"/>
              <a:ea typeface="Oswald SemiBold"/>
              <a:cs typeface="Oswald SemiBold"/>
              <a:sym typeface="Oswald SemiBold"/>
            </a:endParaRPr>
          </a:p>
        </p:txBody>
      </p:sp>
      <p:sp>
        <p:nvSpPr>
          <p:cNvPr id="85" name="Google Shape;85;p18"/>
          <p:cNvSpPr txBox="1"/>
          <p:nvPr>
            <p:ph idx="1" type="body"/>
          </p:nvPr>
        </p:nvSpPr>
        <p:spPr>
          <a:xfrm>
            <a:off x="766325" y="1475900"/>
            <a:ext cx="7752600" cy="277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000000"/>
                </a:solidFill>
                <a:latin typeface="Roboto"/>
                <a:ea typeface="Roboto"/>
                <a:cs typeface="Roboto"/>
                <a:sym typeface="Roboto"/>
              </a:rPr>
              <a:t>Financial Security:</a:t>
            </a:r>
            <a:r>
              <a:rPr lang="en" sz="1500">
                <a:solidFill>
                  <a:srgbClr val="000000"/>
                </a:solidFill>
                <a:latin typeface="Roboto"/>
                <a:ea typeface="Roboto"/>
                <a:cs typeface="Roboto"/>
                <a:sym typeface="Roboto"/>
              </a:rPr>
              <a:t> Mitigation of losses makes it possible for businesses to be protected against potential losses in order to avoid huge losses.</a:t>
            </a:r>
            <a:endParaRPr sz="1500">
              <a:solidFill>
                <a:srgbClr val="000000"/>
              </a:solidFill>
              <a:latin typeface="Roboto"/>
              <a:ea typeface="Roboto"/>
              <a:cs typeface="Roboto"/>
              <a:sym typeface="Roboto"/>
            </a:endParaRPr>
          </a:p>
          <a:p>
            <a:pPr indent="0" lvl="0" marL="0" rtl="0" algn="l">
              <a:spcBef>
                <a:spcPts val="0"/>
              </a:spcBef>
              <a:spcAft>
                <a:spcPts val="0"/>
              </a:spcAft>
              <a:buNone/>
            </a:pPr>
            <a:r>
              <a:t/>
            </a:r>
            <a:endParaRPr sz="1500">
              <a:solidFill>
                <a:srgbClr val="000000"/>
              </a:solidFill>
              <a:latin typeface="Roboto"/>
              <a:ea typeface="Roboto"/>
              <a:cs typeface="Roboto"/>
              <a:sym typeface="Roboto"/>
            </a:endParaRPr>
          </a:p>
          <a:p>
            <a:pPr indent="0" lvl="0" marL="0" rtl="0" algn="l">
              <a:spcBef>
                <a:spcPts val="0"/>
              </a:spcBef>
              <a:spcAft>
                <a:spcPts val="0"/>
              </a:spcAft>
              <a:buNone/>
            </a:pPr>
            <a:r>
              <a:rPr b="1" lang="en" sz="1500">
                <a:solidFill>
                  <a:srgbClr val="000000"/>
                </a:solidFill>
                <a:latin typeface="Roboto"/>
                <a:ea typeface="Roboto"/>
                <a:cs typeface="Roboto"/>
                <a:sym typeface="Roboto"/>
              </a:rPr>
              <a:t>Customized Policies:</a:t>
            </a:r>
            <a:r>
              <a:rPr lang="en" sz="1500">
                <a:solidFill>
                  <a:srgbClr val="000000"/>
                </a:solidFill>
                <a:latin typeface="Roboto"/>
                <a:ea typeface="Roboto"/>
                <a:cs typeface="Roboto"/>
                <a:sym typeface="Roboto"/>
              </a:rPr>
              <a:t> Insurance providers provide specialized policies to address certain requirements for coverage with some concentrating on valuable consignment or compliance with trade rules.</a:t>
            </a:r>
            <a:endParaRPr sz="1500">
              <a:solidFill>
                <a:srgbClr val="000000"/>
              </a:solidFill>
              <a:latin typeface="Roboto"/>
              <a:ea typeface="Roboto"/>
              <a:cs typeface="Roboto"/>
              <a:sym typeface="Roboto"/>
            </a:endParaRPr>
          </a:p>
          <a:p>
            <a:pPr indent="0" lvl="0" marL="0" rtl="0" algn="l">
              <a:spcBef>
                <a:spcPts val="0"/>
              </a:spcBef>
              <a:spcAft>
                <a:spcPts val="0"/>
              </a:spcAft>
              <a:buNone/>
            </a:pPr>
            <a:r>
              <a:t/>
            </a:r>
            <a:endParaRPr sz="1500">
              <a:solidFill>
                <a:srgbClr val="000000"/>
              </a:solidFill>
              <a:latin typeface="Roboto"/>
              <a:ea typeface="Roboto"/>
              <a:cs typeface="Roboto"/>
              <a:sym typeface="Roboto"/>
            </a:endParaRPr>
          </a:p>
          <a:p>
            <a:pPr indent="0" lvl="0" marL="0" rtl="0" algn="l">
              <a:spcBef>
                <a:spcPts val="0"/>
              </a:spcBef>
              <a:spcAft>
                <a:spcPts val="0"/>
              </a:spcAft>
              <a:buNone/>
            </a:pPr>
            <a:r>
              <a:rPr b="1" lang="en" sz="1500">
                <a:solidFill>
                  <a:srgbClr val="000000"/>
                </a:solidFill>
                <a:latin typeface="Roboto"/>
                <a:ea typeface="Roboto"/>
                <a:cs typeface="Roboto"/>
                <a:sym typeface="Roboto"/>
              </a:rPr>
              <a:t>Peace of Mind:</a:t>
            </a:r>
            <a:r>
              <a:rPr lang="en" sz="1500">
                <a:solidFill>
                  <a:srgbClr val="000000"/>
                </a:solidFill>
                <a:latin typeface="Roboto"/>
                <a:ea typeface="Roboto"/>
                <a:cs typeface="Roboto"/>
                <a:sym typeface="Roboto"/>
              </a:rPr>
              <a:t> Thus it is true that communicating that cargo, vessels, and liabilities are insured relieves business of excessive concern so that they can effectively operate.</a:t>
            </a:r>
            <a:endParaRPr>
              <a:solidFill>
                <a:srgbClr val="000000"/>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ph type="title"/>
          </p:nvPr>
        </p:nvSpPr>
        <p:spPr>
          <a:xfrm>
            <a:off x="766325" y="862100"/>
            <a:ext cx="71343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600"/>
              </a:spcBef>
              <a:spcAft>
                <a:spcPts val="0"/>
              </a:spcAft>
              <a:buNone/>
            </a:pPr>
            <a:r>
              <a:rPr b="1" lang="en" sz="2100">
                <a:solidFill>
                  <a:srgbClr val="000000"/>
                </a:solidFill>
                <a:latin typeface="Oswald"/>
                <a:ea typeface="Oswald"/>
                <a:cs typeface="Oswald"/>
                <a:sym typeface="Oswald"/>
              </a:rPr>
              <a:t>Choosing the Right Coverage</a:t>
            </a:r>
            <a:endParaRPr b="1" sz="2400">
              <a:solidFill>
                <a:srgbClr val="000000"/>
              </a:solidFill>
              <a:latin typeface="Oswald"/>
              <a:ea typeface="Oswald"/>
              <a:cs typeface="Oswald"/>
              <a:sym typeface="Oswald"/>
            </a:endParaRPr>
          </a:p>
          <a:p>
            <a:pPr indent="0" lvl="0" marL="0" rtl="0" algn="ctr">
              <a:lnSpc>
                <a:spcPct val="115000"/>
              </a:lnSpc>
              <a:spcBef>
                <a:spcPts val="400"/>
              </a:spcBef>
              <a:spcAft>
                <a:spcPts val="0"/>
              </a:spcAft>
              <a:buNone/>
            </a:pPr>
            <a:r>
              <a:t/>
            </a:r>
            <a:endParaRPr b="1" sz="3400">
              <a:solidFill>
                <a:srgbClr val="000000"/>
              </a:solidFill>
              <a:latin typeface="Oswald"/>
              <a:ea typeface="Oswald"/>
              <a:cs typeface="Oswald"/>
              <a:sym typeface="Oswald"/>
            </a:endParaRPr>
          </a:p>
          <a:p>
            <a:pPr indent="0" lvl="0" marL="0" rtl="0" algn="ctr">
              <a:lnSpc>
                <a:spcPct val="115000"/>
              </a:lnSpc>
              <a:spcBef>
                <a:spcPts val="0"/>
              </a:spcBef>
              <a:spcAft>
                <a:spcPts val="0"/>
              </a:spcAft>
              <a:buSzPts val="990"/>
              <a:buNone/>
            </a:pPr>
            <a:r>
              <a:t/>
            </a:r>
            <a:endParaRPr b="1" sz="3160">
              <a:solidFill>
                <a:srgbClr val="1C4587"/>
              </a:solidFill>
              <a:latin typeface="Oswald"/>
              <a:ea typeface="Oswald"/>
              <a:cs typeface="Oswald"/>
              <a:sym typeface="Oswald"/>
            </a:endParaRPr>
          </a:p>
          <a:p>
            <a:pPr indent="0" lvl="0" marL="0" rtl="0" algn="l">
              <a:spcBef>
                <a:spcPts val="0"/>
              </a:spcBef>
              <a:spcAft>
                <a:spcPts val="0"/>
              </a:spcAft>
              <a:buSzPts val="990"/>
              <a:buNone/>
            </a:pPr>
            <a:r>
              <a:t/>
            </a:r>
            <a:endParaRPr b="1" sz="3100">
              <a:latin typeface="Oswald"/>
              <a:ea typeface="Oswald"/>
              <a:cs typeface="Oswald"/>
              <a:sym typeface="Oswald"/>
            </a:endParaRPr>
          </a:p>
        </p:txBody>
      </p:sp>
      <p:sp>
        <p:nvSpPr>
          <p:cNvPr id="91" name="Google Shape;91;p19"/>
          <p:cNvSpPr txBox="1"/>
          <p:nvPr>
            <p:ph idx="1" type="body"/>
          </p:nvPr>
        </p:nvSpPr>
        <p:spPr>
          <a:xfrm>
            <a:off x="766325" y="1723175"/>
            <a:ext cx="7468200" cy="25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0000"/>
                </a:solidFill>
                <a:latin typeface="Roboto"/>
                <a:ea typeface="Roboto"/>
                <a:cs typeface="Roboto"/>
                <a:sym typeface="Roboto"/>
              </a:rPr>
              <a:t>There will always be a difference in policy choices that you consider; these include the </a:t>
            </a:r>
            <a:r>
              <a:rPr b="1" lang="en" sz="1600" u="sng">
                <a:solidFill>
                  <a:srgbClr val="1155CC"/>
                </a:solidFill>
                <a:latin typeface="Roboto"/>
                <a:ea typeface="Roboto"/>
                <a:cs typeface="Roboto"/>
                <a:sym typeface="Roboto"/>
                <a:hlinkClick r:id="rId3">
                  <a:extLst>
                    <a:ext uri="{A12FA001-AC4F-418D-AE19-62706E023703}">
                      <ahyp:hlinkClr val="tx"/>
                    </a:ext>
                  </a:extLst>
                </a:hlinkClick>
              </a:rPr>
              <a:t>hull insurance</a:t>
            </a:r>
            <a:r>
              <a:rPr lang="en" sz="1600">
                <a:solidFill>
                  <a:srgbClr val="000000"/>
                </a:solidFill>
                <a:latin typeface="Roboto"/>
                <a:ea typeface="Roboto"/>
                <a:cs typeface="Roboto"/>
                <a:sym typeface="Roboto"/>
              </a:rPr>
              <a:t> policy, freight insurance policy, and the marine transit policy as highlighted below concerning the nature of your business and the type of goods being transported. Marine insurance companies, together with businesses, should evaluate the level of risk and devise a protection program.</a:t>
            </a:r>
            <a:endParaRPr sz="1600">
              <a:solidFill>
                <a:srgbClr val="000000"/>
              </a:solidFill>
              <a:latin typeface="Roboto"/>
              <a:ea typeface="Roboto"/>
              <a:cs typeface="Roboto"/>
              <a:sym typeface="Roboto"/>
            </a:endParaRPr>
          </a:p>
          <a:p>
            <a:pPr indent="0" lvl="0" marL="0" rtl="0" algn="l">
              <a:spcBef>
                <a:spcPts val="1200"/>
              </a:spcBef>
              <a:spcAft>
                <a:spcPts val="1200"/>
              </a:spcAft>
              <a:buNone/>
            </a:pPr>
            <a:r>
              <a:t/>
            </a:r>
            <a:endParaRPr sz="1400">
              <a:solidFill>
                <a:srgbClr val="000000"/>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0"/>
          <p:cNvSpPr txBox="1"/>
          <p:nvPr>
            <p:ph type="title"/>
          </p:nvPr>
        </p:nvSpPr>
        <p:spPr>
          <a:xfrm>
            <a:off x="766325" y="633500"/>
            <a:ext cx="71343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700">
                <a:solidFill>
                  <a:srgbClr val="000000"/>
                </a:solidFill>
                <a:latin typeface="Oswald SemiBold"/>
                <a:ea typeface="Oswald SemiBold"/>
                <a:cs typeface="Oswald SemiBold"/>
                <a:sym typeface="Oswald SemiBold"/>
              </a:rPr>
              <a:t>Conclusion</a:t>
            </a:r>
            <a:endParaRPr sz="3400">
              <a:solidFill>
                <a:srgbClr val="000000"/>
              </a:solidFill>
              <a:latin typeface="Oswald SemiBold"/>
              <a:ea typeface="Oswald SemiBold"/>
              <a:cs typeface="Oswald SemiBold"/>
              <a:sym typeface="Oswald SemiBold"/>
            </a:endParaRPr>
          </a:p>
          <a:p>
            <a:pPr indent="0" lvl="0" marL="0" rtl="0" algn="l">
              <a:lnSpc>
                <a:spcPct val="115000"/>
              </a:lnSpc>
              <a:spcBef>
                <a:spcPts val="0"/>
              </a:spcBef>
              <a:spcAft>
                <a:spcPts val="0"/>
              </a:spcAft>
              <a:buNone/>
            </a:pPr>
            <a:r>
              <a:t/>
            </a:r>
            <a:endParaRPr sz="2000">
              <a:solidFill>
                <a:srgbClr val="000000"/>
              </a:solidFill>
              <a:latin typeface="Oswald SemiBold"/>
              <a:ea typeface="Oswald SemiBold"/>
              <a:cs typeface="Oswald SemiBold"/>
              <a:sym typeface="Oswald SemiBold"/>
            </a:endParaRPr>
          </a:p>
          <a:p>
            <a:pPr indent="0" lvl="0" marL="0" rtl="0" algn="ctr">
              <a:lnSpc>
                <a:spcPct val="115000"/>
              </a:lnSpc>
              <a:spcBef>
                <a:spcPts val="0"/>
              </a:spcBef>
              <a:spcAft>
                <a:spcPts val="0"/>
              </a:spcAft>
              <a:buNone/>
            </a:pPr>
            <a:r>
              <a:t/>
            </a:r>
            <a:endParaRPr>
              <a:solidFill>
                <a:srgbClr val="000000"/>
              </a:solidFill>
              <a:latin typeface="Oswald SemiBold"/>
              <a:ea typeface="Oswald SemiBold"/>
              <a:cs typeface="Oswald SemiBold"/>
              <a:sym typeface="Oswald SemiBold"/>
            </a:endParaRPr>
          </a:p>
          <a:p>
            <a:pPr indent="0" lvl="0" marL="0" rtl="0" algn="ctr">
              <a:lnSpc>
                <a:spcPct val="115000"/>
              </a:lnSpc>
              <a:spcBef>
                <a:spcPts val="0"/>
              </a:spcBef>
              <a:spcAft>
                <a:spcPts val="0"/>
              </a:spcAft>
              <a:buSzPts val="990"/>
              <a:buNone/>
            </a:pPr>
            <a:r>
              <a:t/>
            </a:r>
            <a:endParaRPr sz="2760">
              <a:solidFill>
                <a:srgbClr val="1C4587"/>
              </a:solidFill>
              <a:latin typeface="Oswald SemiBold"/>
              <a:ea typeface="Oswald SemiBold"/>
              <a:cs typeface="Oswald SemiBold"/>
              <a:sym typeface="Oswald SemiBold"/>
            </a:endParaRPr>
          </a:p>
          <a:p>
            <a:pPr indent="0" lvl="0" marL="0" rtl="0" algn="l">
              <a:spcBef>
                <a:spcPts val="0"/>
              </a:spcBef>
              <a:spcAft>
                <a:spcPts val="0"/>
              </a:spcAft>
              <a:buSzPts val="990"/>
              <a:buNone/>
            </a:pPr>
            <a:r>
              <a:t/>
            </a:r>
            <a:endParaRPr sz="2700">
              <a:latin typeface="Oswald SemiBold"/>
              <a:ea typeface="Oswald SemiBold"/>
              <a:cs typeface="Oswald SemiBold"/>
              <a:sym typeface="Oswald SemiBold"/>
            </a:endParaRPr>
          </a:p>
        </p:txBody>
      </p:sp>
      <p:sp>
        <p:nvSpPr>
          <p:cNvPr id="97" name="Google Shape;97;p20"/>
          <p:cNvSpPr txBox="1"/>
          <p:nvPr>
            <p:ph idx="1" type="body"/>
          </p:nvPr>
        </p:nvSpPr>
        <p:spPr>
          <a:xfrm>
            <a:off x="1112775" y="1428400"/>
            <a:ext cx="6936300" cy="270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000000"/>
                </a:solidFill>
                <a:latin typeface="Roboto"/>
                <a:ea typeface="Roboto"/>
                <a:cs typeface="Roboto"/>
                <a:sym typeface="Roboto"/>
              </a:rPr>
              <a:t>And indeed, the reality is that in the modern world of high risk shipping, marine insurance is a necessity. From the Marine cargo insurance that varies from market to market and Marine and cargo insurance, and protection and indemnity insurance that confirms third party liabilities, marine insurance companies offer solutions for minimizing the risk interruptions in trading operations. Purchasing sound insurance plans are not only for a safeguard interest but also for verifying assurance in the supply chain system. In cases of dealing with shipping business, adequate marine insurance is the cornerstone for stability and endurance.</a:t>
            </a:r>
            <a:endParaRPr sz="1900">
              <a:solidFill>
                <a:srgbClr val="000000"/>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1"/>
          <p:cNvSpPr txBox="1"/>
          <p:nvPr>
            <p:ph type="title"/>
          </p:nvPr>
        </p:nvSpPr>
        <p:spPr>
          <a:xfrm>
            <a:off x="385075" y="482225"/>
            <a:ext cx="5452500" cy="572700"/>
          </a:xfrm>
          <a:prstGeom prst="rect">
            <a:avLst/>
          </a:prstGeom>
        </p:spPr>
        <p:txBody>
          <a:bodyPr anchorCtr="0" anchor="t" bIns="91425" lIns="91425" spcFirstLastPara="1" rIns="91425" wrap="square" tIns="91425">
            <a:noAutofit/>
          </a:bodyPr>
          <a:lstStyle/>
          <a:p>
            <a:pPr indent="0" lvl="0" marL="177800" rtl="0" algn="l">
              <a:lnSpc>
                <a:spcPct val="90000"/>
              </a:lnSpc>
              <a:spcBef>
                <a:spcPts val="0"/>
              </a:spcBef>
              <a:spcAft>
                <a:spcPts val="0"/>
              </a:spcAft>
              <a:buSzPts val="990"/>
              <a:buNone/>
            </a:pPr>
            <a:r>
              <a:rPr b="1" lang="en" sz="2890">
                <a:solidFill>
                  <a:srgbClr val="1C4587"/>
                </a:solidFill>
                <a:latin typeface="Oswald"/>
                <a:ea typeface="Oswald"/>
                <a:cs typeface="Oswald"/>
                <a:sym typeface="Oswald"/>
              </a:rPr>
              <a:t>Contact us</a:t>
            </a:r>
            <a:endParaRPr b="1" sz="2890">
              <a:solidFill>
                <a:srgbClr val="1C4587"/>
              </a:solidFill>
              <a:latin typeface="Oswald"/>
              <a:ea typeface="Oswald"/>
              <a:cs typeface="Oswald"/>
              <a:sym typeface="Oswald"/>
            </a:endParaRPr>
          </a:p>
          <a:p>
            <a:pPr indent="0" lvl="0" marL="0" rtl="0" algn="l">
              <a:spcBef>
                <a:spcPts val="0"/>
              </a:spcBef>
              <a:spcAft>
                <a:spcPts val="0"/>
              </a:spcAft>
              <a:buSzPts val="990"/>
              <a:buNone/>
            </a:pPr>
            <a:r>
              <a:t/>
            </a:r>
            <a:endParaRPr sz="2700"/>
          </a:p>
        </p:txBody>
      </p:sp>
      <p:sp>
        <p:nvSpPr>
          <p:cNvPr id="103" name="Google Shape;103;p21"/>
          <p:cNvSpPr txBox="1"/>
          <p:nvPr>
            <p:ph idx="1" type="body"/>
          </p:nvPr>
        </p:nvSpPr>
        <p:spPr>
          <a:xfrm>
            <a:off x="502450" y="1051500"/>
            <a:ext cx="7744500" cy="3416400"/>
          </a:xfrm>
          <a:prstGeom prst="rect">
            <a:avLst/>
          </a:prstGeom>
        </p:spPr>
        <p:txBody>
          <a:bodyPr anchorCtr="0" anchor="t" bIns="91425" lIns="91425" spcFirstLastPara="1" rIns="91425" wrap="square" tIns="91425">
            <a:noAutofit/>
          </a:bodyPr>
          <a:lstStyle/>
          <a:p>
            <a:pPr indent="0" lvl="0" marL="0" rtl="0" algn="l">
              <a:lnSpc>
                <a:spcPct val="70000"/>
              </a:lnSpc>
              <a:spcBef>
                <a:spcPts val="0"/>
              </a:spcBef>
              <a:spcAft>
                <a:spcPts val="0"/>
              </a:spcAft>
              <a:buSzPts val="440"/>
              <a:buNone/>
            </a:pPr>
            <a:r>
              <a:t/>
            </a:r>
            <a:endParaRPr sz="1540">
              <a:solidFill>
                <a:srgbClr val="000000"/>
              </a:solidFill>
              <a:latin typeface="Arial"/>
              <a:ea typeface="Arial"/>
              <a:cs typeface="Arial"/>
              <a:sym typeface="Arial"/>
            </a:endParaRPr>
          </a:p>
          <a:p>
            <a:pPr indent="0" lvl="0" marL="0" rtl="0" algn="l">
              <a:lnSpc>
                <a:spcPct val="115000"/>
              </a:lnSpc>
              <a:spcBef>
                <a:spcPts val="800"/>
              </a:spcBef>
              <a:spcAft>
                <a:spcPts val="0"/>
              </a:spcAft>
              <a:buSzPts val="440"/>
              <a:buNone/>
            </a:pPr>
            <a:r>
              <a:rPr lang="en" sz="1540">
                <a:solidFill>
                  <a:srgbClr val="000000"/>
                </a:solidFill>
                <a:latin typeface="Inter"/>
                <a:ea typeface="Inter"/>
                <a:cs typeface="Inter"/>
                <a:sym typeface="Inter"/>
              </a:rPr>
              <a:t>First Policy is more than insurance broking; we’re trusted advisors working with you to develop world-class risk management programs.</a:t>
            </a:r>
            <a:r>
              <a:rPr lang="en" sz="1540">
                <a:solidFill>
                  <a:srgbClr val="242424"/>
                </a:solidFill>
                <a:latin typeface="DM Sans"/>
                <a:ea typeface="DM Sans"/>
                <a:cs typeface="DM Sans"/>
                <a:sym typeface="DM Sans"/>
              </a:rPr>
              <a:t> </a:t>
            </a:r>
            <a:endParaRPr sz="1540">
              <a:solidFill>
                <a:srgbClr val="242424"/>
              </a:solidFill>
              <a:latin typeface="DM Sans"/>
              <a:ea typeface="DM Sans"/>
              <a:cs typeface="DM Sans"/>
              <a:sym typeface="DM Sans"/>
            </a:endParaRPr>
          </a:p>
          <a:p>
            <a:pPr indent="0" lvl="0" marL="0" rtl="0" algn="l">
              <a:lnSpc>
                <a:spcPct val="70000"/>
              </a:lnSpc>
              <a:spcBef>
                <a:spcPts val="800"/>
              </a:spcBef>
              <a:spcAft>
                <a:spcPts val="0"/>
              </a:spcAft>
              <a:buSzPts val="440"/>
              <a:buNone/>
            </a:pPr>
            <a:r>
              <a:rPr lang="en" sz="1540" u="sng">
                <a:solidFill>
                  <a:srgbClr val="467886"/>
                </a:solidFill>
                <a:latin typeface="DM Sans"/>
                <a:ea typeface="DM Sans"/>
                <a:cs typeface="DM Sans"/>
                <a:sym typeface="DM Sans"/>
                <a:hlinkClick r:id="rId3">
                  <a:extLst>
                    <a:ext uri="{A12FA001-AC4F-418D-AE19-62706E023703}">
                      <ahyp:hlinkClr val="tx"/>
                    </a:ext>
                  </a:extLst>
                </a:hlinkClick>
              </a:rPr>
              <a:t>https://firstpolicy.com/</a:t>
            </a:r>
            <a:endParaRPr sz="1540">
              <a:solidFill>
                <a:srgbClr val="242424"/>
              </a:solidFill>
              <a:latin typeface="DM Sans"/>
              <a:ea typeface="DM Sans"/>
              <a:cs typeface="DM Sans"/>
              <a:sym typeface="DM Sans"/>
            </a:endParaRPr>
          </a:p>
          <a:p>
            <a:pPr indent="0" lvl="0" marL="0" rtl="0" algn="l">
              <a:lnSpc>
                <a:spcPct val="70000"/>
              </a:lnSpc>
              <a:spcBef>
                <a:spcPts val="800"/>
              </a:spcBef>
              <a:spcAft>
                <a:spcPts val="0"/>
              </a:spcAft>
              <a:buSzPts val="440"/>
              <a:buNone/>
            </a:pPr>
            <a:r>
              <a:t/>
            </a:r>
            <a:endParaRPr sz="1540">
              <a:solidFill>
                <a:srgbClr val="242424"/>
              </a:solidFill>
              <a:latin typeface="DM Sans"/>
              <a:ea typeface="DM Sans"/>
              <a:cs typeface="DM Sans"/>
              <a:sym typeface="DM Sans"/>
            </a:endParaRPr>
          </a:p>
          <a:p>
            <a:pPr indent="0" lvl="0" marL="0" rtl="0" algn="l">
              <a:lnSpc>
                <a:spcPct val="115000"/>
              </a:lnSpc>
              <a:spcBef>
                <a:spcPts val="800"/>
              </a:spcBef>
              <a:spcAft>
                <a:spcPts val="0"/>
              </a:spcAft>
              <a:buSzPts val="440"/>
              <a:buNone/>
            </a:pPr>
            <a:r>
              <a:rPr lang="en" sz="1540">
                <a:solidFill>
                  <a:srgbClr val="171717"/>
                </a:solidFill>
                <a:latin typeface="DM Sans"/>
                <a:ea typeface="DM Sans"/>
                <a:cs typeface="DM Sans"/>
                <a:sym typeface="DM Sans"/>
              </a:rPr>
              <a:t>7, Soormani 163, Opp. Dav School,</a:t>
            </a:r>
            <a:br>
              <a:rPr lang="en" sz="1540">
                <a:solidFill>
                  <a:srgbClr val="171717"/>
                </a:solidFill>
                <a:latin typeface="DM Sans"/>
                <a:ea typeface="DM Sans"/>
                <a:cs typeface="DM Sans"/>
                <a:sym typeface="DM Sans"/>
              </a:rPr>
            </a:br>
            <a:r>
              <a:rPr lang="en" sz="1540">
                <a:solidFill>
                  <a:srgbClr val="171717"/>
                </a:solidFill>
                <a:latin typeface="DM Sans"/>
                <a:ea typeface="DM Sans"/>
                <a:cs typeface="DM Sans"/>
                <a:sym typeface="DM Sans"/>
              </a:rPr>
              <a:t>D.P. Road, Aundh,</a:t>
            </a:r>
            <a:br>
              <a:rPr lang="en" sz="1540">
                <a:solidFill>
                  <a:srgbClr val="171717"/>
                </a:solidFill>
                <a:latin typeface="DM Sans"/>
                <a:ea typeface="DM Sans"/>
                <a:cs typeface="DM Sans"/>
                <a:sym typeface="DM Sans"/>
              </a:rPr>
            </a:br>
            <a:r>
              <a:rPr lang="en" sz="1540">
                <a:solidFill>
                  <a:srgbClr val="171717"/>
                </a:solidFill>
                <a:latin typeface="DM Sans"/>
                <a:ea typeface="DM Sans"/>
                <a:cs typeface="DM Sans"/>
                <a:sym typeface="DM Sans"/>
              </a:rPr>
              <a:t>Pune – 411007</a:t>
            </a:r>
            <a:endParaRPr sz="1740">
              <a:solidFill>
                <a:srgbClr val="000000"/>
              </a:solidFill>
              <a:latin typeface="Arial"/>
              <a:ea typeface="Arial"/>
              <a:cs typeface="Arial"/>
              <a:sym typeface="Arial"/>
            </a:endParaRPr>
          </a:p>
          <a:p>
            <a:pPr indent="0" lvl="0" marL="0" rtl="0" algn="l">
              <a:lnSpc>
                <a:spcPct val="70000"/>
              </a:lnSpc>
              <a:spcBef>
                <a:spcPts val="800"/>
              </a:spcBef>
              <a:spcAft>
                <a:spcPts val="0"/>
              </a:spcAft>
              <a:buSzPts val="440"/>
              <a:buNone/>
            </a:pPr>
            <a:r>
              <a:t/>
            </a:r>
            <a:endParaRPr sz="1540">
              <a:solidFill>
                <a:srgbClr val="0A0A0A"/>
              </a:solidFill>
              <a:latin typeface="Roboto"/>
              <a:ea typeface="Roboto"/>
              <a:cs typeface="Roboto"/>
              <a:sym typeface="Roboto"/>
            </a:endParaRPr>
          </a:p>
          <a:p>
            <a:pPr indent="0" lvl="0" marL="0" rtl="0" algn="l">
              <a:lnSpc>
                <a:spcPct val="70000"/>
              </a:lnSpc>
              <a:spcBef>
                <a:spcPts val="800"/>
              </a:spcBef>
              <a:spcAft>
                <a:spcPts val="0"/>
              </a:spcAft>
              <a:buSzPts val="440"/>
              <a:buNone/>
            </a:pPr>
            <a:r>
              <a:rPr b="1" lang="en" sz="1540">
                <a:solidFill>
                  <a:srgbClr val="000000"/>
                </a:solidFill>
                <a:latin typeface="DM Sans"/>
                <a:ea typeface="DM Sans"/>
                <a:cs typeface="DM Sans"/>
                <a:sym typeface="DM Sans"/>
              </a:rPr>
              <a:t>Phone</a:t>
            </a:r>
            <a:r>
              <a:rPr b="1" lang="en" sz="1540">
                <a:solidFill>
                  <a:srgbClr val="467886"/>
                </a:solidFill>
                <a:latin typeface="DM Sans"/>
                <a:ea typeface="DM Sans"/>
                <a:cs typeface="DM Sans"/>
                <a:sym typeface="DM Sans"/>
              </a:rPr>
              <a:t> </a:t>
            </a:r>
            <a:r>
              <a:rPr b="1" lang="en" sz="1540">
                <a:solidFill>
                  <a:srgbClr val="000000"/>
                </a:solidFill>
                <a:latin typeface="DM Sans"/>
                <a:ea typeface="DM Sans"/>
                <a:cs typeface="DM Sans"/>
                <a:sym typeface="DM Sans"/>
              </a:rPr>
              <a:t>: </a:t>
            </a:r>
            <a:r>
              <a:rPr lang="en" sz="1540" u="sng">
                <a:solidFill>
                  <a:srgbClr val="467886"/>
                </a:solidFill>
                <a:latin typeface="DM Sans"/>
                <a:ea typeface="DM Sans"/>
                <a:cs typeface="DM Sans"/>
                <a:sym typeface="DM Sans"/>
                <a:hlinkClick r:id="rId4">
                  <a:extLst>
                    <a:ext uri="{A12FA001-AC4F-418D-AE19-62706E023703}">
                      <ahyp:hlinkClr val="tx"/>
                    </a:ext>
                  </a:extLst>
                </a:hlinkClick>
              </a:rPr>
              <a:t>+91-20-66073200</a:t>
            </a:r>
            <a:endParaRPr sz="1540">
              <a:solidFill>
                <a:srgbClr val="000000"/>
              </a:solidFill>
              <a:latin typeface="DM Sans"/>
              <a:ea typeface="DM Sans"/>
              <a:cs typeface="DM Sans"/>
              <a:sym typeface="DM Sans"/>
            </a:endParaRPr>
          </a:p>
          <a:p>
            <a:pPr indent="0" lvl="0" marL="0" rtl="0" algn="l">
              <a:lnSpc>
                <a:spcPct val="70000"/>
              </a:lnSpc>
              <a:spcBef>
                <a:spcPts val="800"/>
              </a:spcBef>
              <a:spcAft>
                <a:spcPts val="0"/>
              </a:spcAft>
              <a:buSzPts val="440"/>
              <a:buNone/>
            </a:pPr>
            <a:r>
              <a:rPr b="1" lang="en" sz="1540">
                <a:solidFill>
                  <a:srgbClr val="000000"/>
                </a:solidFill>
                <a:latin typeface="DM Sans"/>
                <a:ea typeface="DM Sans"/>
                <a:cs typeface="DM Sans"/>
                <a:sym typeface="DM Sans"/>
              </a:rPr>
              <a:t>Email:  </a:t>
            </a:r>
            <a:r>
              <a:rPr lang="en" sz="1540" u="sng">
                <a:solidFill>
                  <a:srgbClr val="467886"/>
                </a:solidFill>
                <a:latin typeface="DM Sans"/>
                <a:ea typeface="DM Sans"/>
                <a:cs typeface="DM Sans"/>
                <a:sym typeface="DM Sans"/>
                <a:hlinkClick r:id="rId5">
                  <a:extLst>
                    <a:ext uri="{A12FA001-AC4F-418D-AE19-62706E023703}">
                      <ahyp:hlinkClr val="tx"/>
                    </a:ext>
                  </a:extLst>
                </a:hlinkClick>
              </a:rPr>
              <a:t>office@firstpolicy.com</a:t>
            </a:r>
            <a:endParaRPr b="1" sz="1540">
              <a:solidFill>
                <a:srgbClr val="000000"/>
              </a:solidFill>
              <a:latin typeface="DM Sans"/>
              <a:ea typeface="DM Sans"/>
              <a:cs typeface="DM Sans"/>
              <a:sym typeface="DM Sans"/>
            </a:endParaRPr>
          </a:p>
          <a:p>
            <a:pPr indent="0" lvl="0" marL="0" rtl="0" algn="l">
              <a:lnSpc>
                <a:spcPct val="70000"/>
              </a:lnSpc>
              <a:spcBef>
                <a:spcPts val="900"/>
              </a:spcBef>
              <a:spcAft>
                <a:spcPts val="0"/>
              </a:spcAft>
              <a:buSzPts val="440"/>
              <a:buNone/>
            </a:pPr>
            <a:r>
              <a:t/>
            </a:r>
            <a:endParaRPr sz="1540">
              <a:solidFill>
                <a:srgbClr val="000000"/>
              </a:solidFill>
              <a:latin typeface="Arial"/>
              <a:ea typeface="Arial"/>
              <a:cs typeface="Arial"/>
              <a:sym typeface="Arial"/>
            </a:endParaRPr>
          </a:p>
          <a:p>
            <a:pPr indent="-38100" lvl="0" marL="177800" rtl="0" algn="l">
              <a:lnSpc>
                <a:spcPct val="70000"/>
              </a:lnSpc>
              <a:spcBef>
                <a:spcPts val="1700"/>
              </a:spcBef>
              <a:spcAft>
                <a:spcPts val="0"/>
              </a:spcAft>
              <a:buSzPts val="440"/>
              <a:buNone/>
            </a:pPr>
            <a:r>
              <a:t/>
            </a:r>
            <a:endParaRPr sz="1540">
              <a:solidFill>
                <a:srgbClr val="000000"/>
              </a:solidFill>
              <a:latin typeface="Arial"/>
              <a:ea typeface="Arial"/>
              <a:cs typeface="Arial"/>
              <a:sym typeface="Arial"/>
            </a:endParaRPr>
          </a:p>
          <a:p>
            <a:pPr indent="-38100" lvl="0" marL="177800" rtl="0" algn="l">
              <a:lnSpc>
                <a:spcPct val="70000"/>
              </a:lnSpc>
              <a:spcBef>
                <a:spcPts val="800"/>
              </a:spcBef>
              <a:spcAft>
                <a:spcPts val="0"/>
              </a:spcAft>
              <a:buSzPts val="440"/>
              <a:buNone/>
            </a:pPr>
            <a:r>
              <a:t/>
            </a:r>
            <a:endParaRPr sz="1540">
              <a:solidFill>
                <a:srgbClr val="000000"/>
              </a:solidFill>
              <a:latin typeface="Arial"/>
              <a:ea typeface="Arial"/>
              <a:cs typeface="Arial"/>
              <a:sym typeface="Arial"/>
            </a:endParaRPr>
          </a:p>
          <a:p>
            <a:pPr indent="-38100" lvl="0" marL="177800" rtl="0" algn="l">
              <a:lnSpc>
                <a:spcPct val="70000"/>
              </a:lnSpc>
              <a:spcBef>
                <a:spcPts val="800"/>
              </a:spcBef>
              <a:spcAft>
                <a:spcPts val="0"/>
              </a:spcAft>
              <a:buSzPts val="440"/>
              <a:buNone/>
            </a:pPr>
            <a:r>
              <a:t/>
            </a:r>
            <a:endParaRPr sz="1540">
              <a:solidFill>
                <a:srgbClr val="000000"/>
              </a:solidFill>
              <a:latin typeface="Arial"/>
              <a:ea typeface="Arial"/>
              <a:cs typeface="Arial"/>
              <a:sym typeface="Arial"/>
            </a:endParaRPr>
          </a:p>
          <a:p>
            <a:pPr indent="0" lvl="0" marL="0" rtl="0" algn="l">
              <a:lnSpc>
                <a:spcPct val="70000"/>
              </a:lnSpc>
              <a:spcBef>
                <a:spcPts val="900"/>
              </a:spcBef>
              <a:spcAft>
                <a:spcPts val="0"/>
              </a:spcAft>
              <a:buSzPts val="440"/>
              <a:buNone/>
            </a:pPr>
            <a:r>
              <a:t/>
            </a:r>
            <a:endParaRPr sz="1540">
              <a:solidFill>
                <a:srgbClr val="000000"/>
              </a:solidFill>
              <a:latin typeface="Arial"/>
              <a:ea typeface="Arial"/>
              <a:cs typeface="Arial"/>
              <a:sym typeface="Arial"/>
            </a:endParaRPr>
          </a:p>
          <a:p>
            <a:pPr indent="0" lvl="0" marL="0" rtl="0" algn="l">
              <a:lnSpc>
                <a:spcPct val="95000"/>
              </a:lnSpc>
              <a:spcBef>
                <a:spcPts val="0"/>
              </a:spcBef>
              <a:spcAft>
                <a:spcPts val="1200"/>
              </a:spcAft>
              <a:buSzPts val="440"/>
              <a:buNone/>
            </a:pPr>
            <a:r>
              <a:t/>
            </a:r>
            <a:endParaRPr sz="1420"/>
          </a:p>
        </p:txBody>
      </p:sp>
      <p:pic>
        <p:nvPicPr>
          <p:cNvPr id="104" name="Google Shape;104;p21"/>
          <p:cNvPicPr preferRelativeResize="0"/>
          <p:nvPr/>
        </p:nvPicPr>
        <p:blipFill rotWithShape="1">
          <a:blip r:embed="rId6">
            <a:alphaModFix/>
          </a:blip>
          <a:srcRect b="22998" l="0" r="0" t="24300"/>
          <a:stretch/>
        </p:blipFill>
        <p:spPr>
          <a:xfrm>
            <a:off x="5440950" y="2936025"/>
            <a:ext cx="2942350" cy="1550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